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305" r:id="rId5"/>
    <p:sldId id="264" r:id="rId6"/>
    <p:sldId id="257" r:id="rId7"/>
    <p:sldId id="340" r:id="rId8"/>
    <p:sldId id="341" r:id="rId9"/>
    <p:sldId id="259" r:id="rId10"/>
    <p:sldId id="307" r:id="rId11"/>
    <p:sldId id="328" r:id="rId12"/>
    <p:sldId id="309" r:id="rId13"/>
    <p:sldId id="308" r:id="rId14"/>
    <p:sldId id="310" r:id="rId15"/>
    <p:sldId id="311" r:id="rId16"/>
    <p:sldId id="312" r:id="rId17"/>
    <p:sldId id="314" r:id="rId18"/>
    <p:sldId id="313" r:id="rId19"/>
    <p:sldId id="335" r:id="rId20"/>
    <p:sldId id="315" r:id="rId21"/>
    <p:sldId id="316" r:id="rId22"/>
    <p:sldId id="329" r:id="rId23"/>
    <p:sldId id="342" r:id="rId24"/>
    <p:sldId id="317" r:id="rId25"/>
    <p:sldId id="318" r:id="rId26"/>
    <p:sldId id="336" r:id="rId27"/>
    <p:sldId id="324" r:id="rId28"/>
    <p:sldId id="320" r:id="rId29"/>
    <p:sldId id="331" r:id="rId30"/>
    <p:sldId id="321" r:id="rId31"/>
    <p:sldId id="332" r:id="rId32"/>
    <p:sldId id="338" r:id="rId33"/>
    <p:sldId id="25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C"/>
    <a:srgbClr val="2E449B"/>
    <a:srgbClr val="F7C91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7" autoAdjust="0"/>
  </p:normalViewPr>
  <p:slideViewPr>
    <p:cSldViewPr snapToGrid="0">
      <p:cViewPr varScale="1">
        <p:scale>
          <a:sx n="105" d="100"/>
          <a:sy n="105" d="100"/>
        </p:scale>
        <p:origin x="798" y="96"/>
      </p:cViewPr>
      <p:guideLst/>
    </p:cSldViewPr>
  </p:slideViewPr>
  <p:outlineViewPr>
    <p:cViewPr>
      <p:scale>
        <a:sx n="33" d="100"/>
        <a:sy n="33" d="100"/>
      </p:scale>
      <p:origin x="0" y="-39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1810C-69C0-4520-B758-930D56283162}" type="datetimeFigureOut">
              <a:rPr lang="en-AU" smtClean="0"/>
              <a:t>14/05/2026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F28AF-386E-44B9-B292-F54075C528B4}" type="slidenum">
              <a:rPr lang="en-AU" smtClean="0"/>
              <a:t>‹#›</a:t>
            </a:fld>
            <a:endParaRPr lang="en-AU"/>
          </a:p>
        </p:txBody>
      </p:sp>
    </p:spTree>
    <p:extLst>
      <p:ext uri="{BB962C8B-B14F-4D97-AF65-F5344CB8AC3E}">
        <p14:creationId xmlns:p14="http://schemas.microsoft.com/office/powerpoint/2010/main" val="1439849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Clint</a:t>
            </a:r>
            <a:endParaRPr lang="en-AU"/>
          </a:p>
        </p:txBody>
      </p:sp>
      <p:sp>
        <p:nvSpPr>
          <p:cNvPr id="4" name="Slide Number Placeholder 3"/>
          <p:cNvSpPr>
            <a:spLocks noGrp="1"/>
          </p:cNvSpPr>
          <p:nvPr>
            <p:ph type="sldNum" sz="quarter" idx="5"/>
          </p:nvPr>
        </p:nvSpPr>
        <p:spPr/>
        <p:txBody>
          <a:bodyPr/>
          <a:lstStyle/>
          <a:p>
            <a:fld id="{7A1F28AF-386E-44B9-B292-F54075C528B4}" type="slidenum">
              <a:rPr lang="en-AU" smtClean="0"/>
              <a:t>1</a:t>
            </a:fld>
            <a:endParaRPr lang="en-AU"/>
          </a:p>
        </p:txBody>
      </p:sp>
    </p:spTree>
    <p:extLst>
      <p:ext uri="{BB962C8B-B14F-4D97-AF65-F5344CB8AC3E}">
        <p14:creationId xmlns:p14="http://schemas.microsoft.com/office/powerpoint/2010/main" val="3392402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Elle</a:t>
            </a:r>
          </a:p>
        </p:txBody>
      </p:sp>
      <p:sp>
        <p:nvSpPr>
          <p:cNvPr id="4" name="Slide Number Placeholder 3"/>
          <p:cNvSpPr>
            <a:spLocks noGrp="1"/>
          </p:cNvSpPr>
          <p:nvPr>
            <p:ph type="sldNum" sz="quarter" idx="5"/>
          </p:nvPr>
        </p:nvSpPr>
        <p:spPr/>
        <p:txBody>
          <a:bodyPr/>
          <a:lstStyle/>
          <a:p>
            <a:fld id="{7A1F28AF-386E-44B9-B292-F54075C528B4}" type="slidenum">
              <a:rPr lang="en-AU" smtClean="0"/>
              <a:t>10</a:t>
            </a:fld>
            <a:endParaRPr lang="en-AU"/>
          </a:p>
        </p:txBody>
      </p:sp>
    </p:spTree>
    <p:extLst>
      <p:ext uri="{BB962C8B-B14F-4D97-AF65-F5344CB8AC3E}">
        <p14:creationId xmlns:p14="http://schemas.microsoft.com/office/powerpoint/2010/main" val="2017270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1F28AF-386E-44B9-B292-F54075C528B4}" type="slidenum">
              <a:rPr lang="en-AU" smtClean="0"/>
              <a:t>14</a:t>
            </a:fld>
            <a:endParaRPr lang="en-AU"/>
          </a:p>
        </p:txBody>
      </p:sp>
    </p:spTree>
    <p:extLst>
      <p:ext uri="{BB962C8B-B14F-4D97-AF65-F5344CB8AC3E}">
        <p14:creationId xmlns:p14="http://schemas.microsoft.com/office/powerpoint/2010/main" val="3212673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Elle – handover to Yvette</a:t>
            </a:r>
          </a:p>
        </p:txBody>
      </p:sp>
      <p:sp>
        <p:nvSpPr>
          <p:cNvPr id="4" name="Slide Number Placeholder 3"/>
          <p:cNvSpPr>
            <a:spLocks noGrp="1"/>
          </p:cNvSpPr>
          <p:nvPr>
            <p:ph type="sldNum" sz="quarter" idx="5"/>
          </p:nvPr>
        </p:nvSpPr>
        <p:spPr/>
        <p:txBody>
          <a:bodyPr/>
          <a:lstStyle/>
          <a:p>
            <a:fld id="{7A1F28AF-386E-44B9-B292-F54075C528B4}" type="slidenum">
              <a:rPr lang="en-AU" smtClean="0"/>
              <a:t>17</a:t>
            </a:fld>
            <a:endParaRPr lang="en-AU"/>
          </a:p>
        </p:txBody>
      </p:sp>
    </p:spTree>
    <p:extLst>
      <p:ext uri="{BB962C8B-B14F-4D97-AF65-F5344CB8AC3E}">
        <p14:creationId xmlns:p14="http://schemas.microsoft.com/office/powerpoint/2010/main" val="3861272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Josh start here </a:t>
            </a:r>
          </a:p>
        </p:txBody>
      </p:sp>
      <p:sp>
        <p:nvSpPr>
          <p:cNvPr id="4" name="Slide Number Placeholder 3"/>
          <p:cNvSpPr>
            <a:spLocks noGrp="1"/>
          </p:cNvSpPr>
          <p:nvPr>
            <p:ph type="sldNum" sz="quarter" idx="5"/>
          </p:nvPr>
        </p:nvSpPr>
        <p:spPr/>
        <p:txBody>
          <a:bodyPr/>
          <a:lstStyle/>
          <a:p>
            <a:fld id="{7A1F28AF-386E-44B9-B292-F54075C528B4}" type="slidenum">
              <a:rPr lang="en-AU" smtClean="0"/>
              <a:t>21</a:t>
            </a:fld>
            <a:endParaRPr lang="en-AU"/>
          </a:p>
        </p:txBody>
      </p:sp>
    </p:spTree>
    <p:extLst>
      <p:ext uri="{BB962C8B-B14F-4D97-AF65-F5344CB8AC3E}">
        <p14:creationId xmlns:p14="http://schemas.microsoft.com/office/powerpoint/2010/main" val="2908546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Josh</a:t>
            </a:r>
          </a:p>
        </p:txBody>
      </p:sp>
      <p:sp>
        <p:nvSpPr>
          <p:cNvPr id="4" name="Slide Number Placeholder 3"/>
          <p:cNvSpPr>
            <a:spLocks noGrp="1"/>
          </p:cNvSpPr>
          <p:nvPr>
            <p:ph type="sldNum" sz="quarter" idx="5"/>
          </p:nvPr>
        </p:nvSpPr>
        <p:spPr/>
        <p:txBody>
          <a:bodyPr/>
          <a:lstStyle/>
          <a:p>
            <a:fld id="{7A1F28AF-386E-44B9-B292-F54075C528B4}" type="slidenum">
              <a:rPr lang="en-AU" smtClean="0"/>
              <a:t>22</a:t>
            </a:fld>
            <a:endParaRPr lang="en-AU"/>
          </a:p>
        </p:txBody>
      </p:sp>
    </p:spTree>
    <p:extLst>
      <p:ext uri="{BB962C8B-B14F-4D97-AF65-F5344CB8AC3E}">
        <p14:creationId xmlns:p14="http://schemas.microsoft.com/office/powerpoint/2010/main" val="2808564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Josh</a:t>
            </a:r>
          </a:p>
        </p:txBody>
      </p:sp>
      <p:sp>
        <p:nvSpPr>
          <p:cNvPr id="4" name="Slide Number Placeholder 3"/>
          <p:cNvSpPr>
            <a:spLocks noGrp="1"/>
          </p:cNvSpPr>
          <p:nvPr>
            <p:ph type="sldNum" sz="quarter" idx="5"/>
          </p:nvPr>
        </p:nvSpPr>
        <p:spPr/>
        <p:txBody>
          <a:bodyPr/>
          <a:lstStyle/>
          <a:p>
            <a:fld id="{7A1F28AF-386E-44B9-B292-F54075C528B4}" type="slidenum">
              <a:rPr lang="en-AU" smtClean="0"/>
              <a:t>23</a:t>
            </a:fld>
            <a:endParaRPr lang="en-AU"/>
          </a:p>
        </p:txBody>
      </p:sp>
    </p:spTree>
    <p:extLst>
      <p:ext uri="{BB962C8B-B14F-4D97-AF65-F5344CB8AC3E}">
        <p14:creationId xmlns:p14="http://schemas.microsoft.com/office/powerpoint/2010/main" val="109240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Josh</a:t>
            </a:r>
          </a:p>
        </p:txBody>
      </p:sp>
      <p:sp>
        <p:nvSpPr>
          <p:cNvPr id="4" name="Slide Number Placeholder 3"/>
          <p:cNvSpPr>
            <a:spLocks noGrp="1"/>
          </p:cNvSpPr>
          <p:nvPr>
            <p:ph type="sldNum" sz="quarter" idx="5"/>
          </p:nvPr>
        </p:nvSpPr>
        <p:spPr/>
        <p:txBody>
          <a:bodyPr/>
          <a:lstStyle/>
          <a:p>
            <a:fld id="{7A1F28AF-386E-44B9-B292-F54075C528B4}" type="slidenum">
              <a:rPr lang="en-AU" smtClean="0"/>
              <a:t>24</a:t>
            </a:fld>
            <a:endParaRPr lang="en-AU"/>
          </a:p>
        </p:txBody>
      </p:sp>
    </p:spTree>
    <p:extLst>
      <p:ext uri="{BB962C8B-B14F-4D97-AF65-F5344CB8AC3E}">
        <p14:creationId xmlns:p14="http://schemas.microsoft.com/office/powerpoint/2010/main" val="4189757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Josh – hand back to Elle</a:t>
            </a:r>
          </a:p>
        </p:txBody>
      </p:sp>
      <p:sp>
        <p:nvSpPr>
          <p:cNvPr id="4" name="Slide Number Placeholder 3"/>
          <p:cNvSpPr>
            <a:spLocks noGrp="1"/>
          </p:cNvSpPr>
          <p:nvPr>
            <p:ph type="sldNum" sz="quarter" idx="5"/>
          </p:nvPr>
        </p:nvSpPr>
        <p:spPr/>
        <p:txBody>
          <a:bodyPr/>
          <a:lstStyle/>
          <a:p>
            <a:fld id="{7A1F28AF-386E-44B9-B292-F54075C528B4}" type="slidenum">
              <a:rPr lang="en-AU" smtClean="0"/>
              <a:t>25</a:t>
            </a:fld>
            <a:endParaRPr lang="en-AU"/>
          </a:p>
        </p:txBody>
      </p:sp>
    </p:spTree>
    <p:extLst>
      <p:ext uri="{BB962C8B-B14F-4D97-AF65-F5344CB8AC3E}">
        <p14:creationId xmlns:p14="http://schemas.microsoft.com/office/powerpoint/2010/main" val="1474050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Elle</a:t>
            </a:r>
          </a:p>
        </p:txBody>
      </p:sp>
      <p:sp>
        <p:nvSpPr>
          <p:cNvPr id="4" name="Slide Number Placeholder 3"/>
          <p:cNvSpPr>
            <a:spLocks noGrp="1"/>
          </p:cNvSpPr>
          <p:nvPr>
            <p:ph type="sldNum" sz="quarter" idx="5"/>
          </p:nvPr>
        </p:nvSpPr>
        <p:spPr/>
        <p:txBody>
          <a:bodyPr/>
          <a:lstStyle/>
          <a:p>
            <a:fld id="{7A1F28AF-386E-44B9-B292-F54075C528B4}" type="slidenum">
              <a:rPr lang="en-AU" smtClean="0"/>
              <a:t>26</a:t>
            </a:fld>
            <a:endParaRPr lang="en-AU"/>
          </a:p>
        </p:txBody>
      </p:sp>
    </p:spTree>
    <p:extLst>
      <p:ext uri="{BB962C8B-B14F-4D97-AF65-F5344CB8AC3E}">
        <p14:creationId xmlns:p14="http://schemas.microsoft.com/office/powerpoint/2010/main" val="1588260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Elle</a:t>
            </a:r>
          </a:p>
        </p:txBody>
      </p:sp>
      <p:sp>
        <p:nvSpPr>
          <p:cNvPr id="4" name="Slide Number Placeholder 3"/>
          <p:cNvSpPr>
            <a:spLocks noGrp="1"/>
          </p:cNvSpPr>
          <p:nvPr>
            <p:ph type="sldNum" sz="quarter" idx="5"/>
          </p:nvPr>
        </p:nvSpPr>
        <p:spPr/>
        <p:txBody>
          <a:bodyPr/>
          <a:lstStyle/>
          <a:p>
            <a:fld id="{7A1F28AF-386E-44B9-B292-F54075C528B4}" type="slidenum">
              <a:rPr lang="en-AU" smtClean="0"/>
              <a:t>27</a:t>
            </a:fld>
            <a:endParaRPr lang="en-AU"/>
          </a:p>
        </p:txBody>
      </p:sp>
    </p:spTree>
    <p:extLst>
      <p:ext uri="{BB962C8B-B14F-4D97-AF65-F5344CB8AC3E}">
        <p14:creationId xmlns:p14="http://schemas.microsoft.com/office/powerpoint/2010/main" val="345187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Clint, then handover to Karla </a:t>
            </a:r>
          </a:p>
        </p:txBody>
      </p:sp>
      <p:sp>
        <p:nvSpPr>
          <p:cNvPr id="4" name="Slide Number Placeholder 3"/>
          <p:cNvSpPr>
            <a:spLocks noGrp="1"/>
          </p:cNvSpPr>
          <p:nvPr>
            <p:ph type="sldNum" sz="quarter" idx="5"/>
          </p:nvPr>
        </p:nvSpPr>
        <p:spPr/>
        <p:txBody>
          <a:bodyPr/>
          <a:lstStyle/>
          <a:p>
            <a:fld id="{7A1F28AF-386E-44B9-B292-F54075C528B4}" type="slidenum">
              <a:rPr lang="en-AU" smtClean="0"/>
              <a:t>2</a:t>
            </a:fld>
            <a:endParaRPr lang="en-AU"/>
          </a:p>
        </p:txBody>
      </p:sp>
    </p:spTree>
    <p:extLst>
      <p:ext uri="{BB962C8B-B14F-4D97-AF65-F5344CB8AC3E}">
        <p14:creationId xmlns:p14="http://schemas.microsoft.com/office/powerpoint/2010/main" val="4103958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Clint</a:t>
            </a:r>
          </a:p>
        </p:txBody>
      </p:sp>
      <p:sp>
        <p:nvSpPr>
          <p:cNvPr id="4" name="Slide Number Placeholder 3"/>
          <p:cNvSpPr>
            <a:spLocks noGrp="1"/>
          </p:cNvSpPr>
          <p:nvPr>
            <p:ph type="sldNum" sz="quarter" idx="5"/>
          </p:nvPr>
        </p:nvSpPr>
        <p:spPr/>
        <p:txBody>
          <a:bodyPr/>
          <a:lstStyle/>
          <a:p>
            <a:fld id="{7A1F28AF-386E-44B9-B292-F54075C528B4}" type="slidenum">
              <a:rPr lang="en-AU" smtClean="0"/>
              <a:t>29</a:t>
            </a:fld>
            <a:endParaRPr lang="en-AU"/>
          </a:p>
        </p:txBody>
      </p:sp>
    </p:spTree>
    <p:extLst>
      <p:ext uri="{BB962C8B-B14F-4D97-AF65-F5344CB8AC3E}">
        <p14:creationId xmlns:p14="http://schemas.microsoft.com/office/powerpoint/2010/main" val="3928984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Karla</a:t>
            </a:r>
          </a:p>
        </p:txBody>
      </p:sp>
      <p:sp>
        <p:nvSpPr>
          <p:cNvPr id="4" name="Slide Number Placeholder 3"/>
          <p:cNvSpPr>
            <a:spLocks noGrp="1"/>
          </p:cNvSpPr>
          <p:nvPr>
            <p:ph type="sldNum" sz="quarter" idx="5"/>
          </p:nvPr>
        </p:nvSpPr>
        <p:spPr/>
        <p:txBody>
          <a:bodyPr/>
          <a:lstStyle/>
          <a:p>
            <a:fld id="{7A1F28AF-386E-44B9-B292-F54075C528B4}" type="slidenum">
              <a:rPr lang="en-AU" smtClean="0"/>
              <a:t>3</a:t>
            </a:fld>
            <a:endParaRPr lang="en-AU"/>
          </a:p>
        </p:txBody>
      </p:sp>
    </p:spTree>
    <p:extLst>
      <p:ext uri="{BB962C8B-B14F-4D97-AF65-F5344CB8AC3E}">
        <p14:creationId xmlns:p14="http://schemas.microsoft.com/office/powerpoint/2010/main" val="54973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Karla + handover to Elle</a:t>
            </a:r>
          </a:p>
        </p:txBody>
      </p:sp>
      <p:sp>
        <p:nvSpPr>
          <p:cNvPr id="4" name="Slide Number Placeholder 3"/>
          <p:cNvSpPr>
            <a:spLocks noGrp="1"/>
          </p:cNvSpPr>
          <p:nvPr>
            <p:ph type="sldNum" sz="quarter" idx="5"/>
          </p:nvPr>
        </p:nvSpPr>
        <p:spPr/>
        <p:txBody>
          <a:bodyPr/>
          <a:lstStyle/>
          <a:p>
            <a:fld id="{7A1F28AF-386E-44B9-B292-F54075C528B4}" type="slidenum">
              <a:rPr lang="en-AU" smtClean="0"/>
              <a:t>4</a:t>
            </a:fld>
            <a:endParaRPr lang="en-AU"/>
          </a:p>
        </p:txBody>
      </p:sp>
    </p:spTree>
    <p:extLst>
      <p:ext uri="{BB962C8B-B14F-4D97-AF65-F5344CB8AC3E}">
        <p14:creationId xmlns:p14="http://schemas.microsoft.com/office/powerpoint/2010/main" val="2873487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E95BD-D406-946C-66FE-C0571E9A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ED625-DC31-57B5-01BD-52D7C6BA3A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8FDEC-5980-A101-D317-56D88F202450}"/>
              </a:ext>
            </a:extLst>
          </p:cNvPr>
          <p:cNvSpPr>
            <a:spLocks noGrp="1"/>
          </p:cNvSpPr>
          <p:nvPr>
            <p:ph type="body" idx="1"/>
          </p:nvPr>
        </p:nvSpPr>
        <p:spPr/>
        <p:txBody>
          <a:bodyPr/>
          <a:lstStyle/>
          <a:p>
            <a:r>
              <a:rPr lang="en-AU" dirty="0"/>
              <a:t>Karla + handover to Elle</a:t>
            </a:r>
          </a:p>
        </p:txBody>
      </p:sp>
      <p:sp>
        <p:nvSpPr>
          <p:cNvPr id="4" name="Slide Number Placeholder 3">
            <a:extLst>
              <a:ext uri="{FF2B5EF4-FFF2-40B4-BE49-F238E27FC236}">
                <a16:creationId xmlns:a16="http://schemas.microsoft.com/office/drawing/2014/main" id="{BFDD0B53-809E-D8AE-4DB4-761AFEC63F94}"/>
              </a:ext>
            </a:extLst>
          </p:cNvPr>
          <p:cNvSpPr>
            <a:spLocks noGrp="1"/>
          </p:cNvSpPr>
          <p:nvPr>
            <p:ph type="sldNum" sz="quarter" idx="5"/>
          </p:nvPr>
        </p:nvSpPr>
        <p:spPr/>
        <p:txBody>
          <a:bodyPr/>
          <a:lstStyle/>
          <a:p>
            <a:fld id="{7A1F28AF-386E-44B9-B292-F54075C528B4}" type="slidenum">
              <a:rPr lang="en-AU" smtClean="0"/>
              <a:t>5</a:t>
            </a:fld>
            <a:endParaRPr lang="en-AU"/>
          </a:p>
        </p:txBody>
      </p:sp>
    </p:spTree>
    <p:extLst>
      <p:ext uri="{BB962C8B-B14F-4D97-AF65-F5344CB8AC3E}">
        <p14:creationId xmlns:p14="http://schemas.microsoft.com/office/powerpoint/2010/main" val="95351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Karla</a:t>
            </a:r>
          </a:p>
        </p:txBody>
      </p:sp>
      <p:sp>
        <p:nvSpPr>
          <p:cNvPr id="4" name="Slide Number Placeholder 3"/>
          <p:cNvSpPr>
            <a:spLocks noGrp="1"/>
          </p:cNvSpPr>
          <p:nvPr>
            <p:ph type="sldNum" sz="quarter" idx="5"/>
          </p:nvPr>
        </p:nvSpPr>
        <p:spPr/>
        <p:txBody>
          <a:bodyPr/>
          <a:lstStyle/>
          <a:p>
            <a:fld id="{7A1F28AF-386E-44B9-B292-F54075C528B4}" type="slidenum">
              <a:rPr lang="en-AU" smtClean="0"/>
              <a:t>6</a:t>
            </a:fld>
            <a:endParaRPr lang="en-AU"/>
          </a:p>
        </p:txBody>
      </p:sp>
    </p:spTree>
    <p:extLst>
      <p:ext uri="{BB962C8B-B14F-4D97-AF65-F5344CB8AC3E}">
        <p14:creationId xmlns:p14="http://schemas.microsoft.com/office/powerpoint/2010/main" val="2797205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Elle – start with terminology </a:t>
            </a:r>
          </a:p>
        </p:txBody>
      </p:sp>
      <p:sp>
        <p:nvSpPr>
          <p:cNvPr id="4" name="Slide Number Placeholder 3"/>
          <p:cNvSpPr>
            <a:spLocks noGrp="1"/>
          </p:cNvSpPr>
          <p:nvPr>
            <p:ph type="sldNum" sz="quarter" idx="5"/>
          </p:nvPr>
        </p:nvSpPr>
        <p:spPr/>
        <p:txBody>
          <a:bodyPr/>
          <a:lstStyle/>
          <a:p>
            <a:fld id="{7A1F28AF-386E-44B9-B292-F54075C528B4}" type="slidenum">
              <a:rPr lang="en-AU" smtClean="0"/>
              <a:t>7</a:t>
            </a:fld>
            <a:endParaRPr lang="en-AU"/>
          </a:p>
        </p:txBody>
      </p:sp>
    </p:spTree>
    <p:extLst>
      <p:ext uri="{BB962C8B-B14F-4D97-AF65-F5344CB8AC3E}">
        <p14:creationId xmlns:p14="http://schemas.microsoft.com/office/powerpoint/2010/main" val="1944904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Elle</a:t>
            </a:r>
          </a:p>
        </p:txBody>
      </p:sp>
      <p:sp>
        <p:nvSpPr>
          <p:cNvPr id="4" name="Slide Number Placeholder 3"/>
          <p:cNvSpPr>
            <a:spLocks noGrp="1"/>
          </p:cNvSpPr>
          <p:nvPr>
            <p:ph type="sldNum" sz="quarter" idx="5"/>
          </p:nvPr>
        </p:nvSpPr>
        <p:spPr/>
        <p:txBody>
          <a:bodyPr/>
          <a:lstStyle/>
          <a:p>
            <a:fld id="{7A1F28AF-386E-44B9-B292-F54075C528B4}" type="slidenum">
              <a:rPr lang="en-AU" smtClean="0"/>
              <a:t>8</a:t>
            </a:fld>
            <a:endParaRPr lang="en-AU"/>
          </a:p>
        </p:txBody>
      </p:sp>
    </p:spTree>
    <p:extLst>
      <p:ext uri="{BB962C8B-B14F-4D97-AF65-F5344CB8AC3E}">
        <p14:creationId xmlns:p14="http://schemas.microsoft.com/office/powerpoint/2010/main" val="779637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Elle</a:t>
            </a:r>
          </a:p>
        </p:txBody>
      </p:sp>
      <p:sp>
        <p:nvSpPr>
          <p:cNvPr id="4" name="Slide Number Placeholder 3"/>
          <p:cNvSpPr>
            <a:spLocks noGrp="1"/>
          </p:cNvSpPr>
          <p:nvPr>
            <p:ph type="sldNum" sz="quarter" idx="5"/>
          </p:nvPr>
        </p:nvSpPr>
        <p:spPr/>
        <p:txBody>
          <a:bodyPr/>
          <a:lstStyle/>
          <a:p>
            <a:fld id="{7A1F28AF-386E-44B9-B292-F54075C528B4}" type="slidenum">
              <a:rPr lang="en-AU" smtClean="0"/>
              <a:t>9</a:t>
            </a:fld>
            <a:endParaRPr lang="en-AU"/>
          </a:p>
        </p:txBody>
      </p:sp>
    </p:spTree>
    <p:extLst>
      <p:ext uri="{BB962C8B-B14F-4D97-AF65-F5344CB8AC3E}">
        <p14:creationId xmlns:p14="http://schemas.microsoft.com/office/powerpoint/2010/main" val="3133385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95E1A-4FFC-483B-AD1F-8A29E31AB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98FABA1-0969-451F-997E-64E66C1E82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5A81312-A048-43C0-8030-CA3098305130}"/>
              </a:ext>
            </a:extLst>
          </p:cNvPr>
          <p:cNvSpPr>
            <a:spLocks noGrp="1"/>
          </p:cNvSpPr>
          <p:nvPr>
            <p:ph type="dt" sz="half" idx="10"/>
          </p:nvPr>
        </p:nvSpPr>
        <p:spPr/>
        <p:txBody>
          <a:bodyPr/>
          <a:lstStyle/>
          <a:p>
            <a:fld id="{E71DAA5C-D466-40C6-A121-61F3102541A2}" type="datetimeFigureOut">
              <a:rPr lang="en-AU" smtClean="0"/>
              <a:t>14/05/2026</a:t>
            </a:fld>
            <a:endParaRPr lang="en-AU"/>
          </a:p>
        </p:txBody>
      </p:sp>
      <p:sp>
        <p:nvSpPr>
          <p:cNvPr id="5" name="Footer Placeholder 4">
            <a:extLst>
              <a:ext uri="{FF2B5EF4-FFF2-40B4-BE49-F238E27FC236}">
                <a16:creationId xmlns:a16="http://schemas.microsoft.com/office/drawing/2014/main" id="{95A2B243-7125-4E8A-B5A9-59CCE64C022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87B41E3-5240-46DF-B14F-F82D7DB54ED1}"/>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2766029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E8CD-4F44-45DC-A782-4F3B9413F0D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446841C-6B6B-4715-8D95-0597AAD779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F7554B-5F67-4DF5-BBF3-0FF53C13BA92}"/>
              </a:ext>
            </a:extLst>
          </p:cNvPr>
          <p:cNvSpPr>
            <a:spLocks noGrp="1"/>
          </p:cNvSpPr>
          <p:nvPr>
            <p:ph type="dt" sz="half" idx="10"/>
          </p:nvPr>
        </p:nvSpPr>
        <p:spPr/>
        <p:txBody>
          <a:bodyPr/>
          <a:lstStyle/>
          <a:p>
            <a:fld id="{E71DAA5C-D466-40C6-A121-61F3102541A2}" type="datetimeFigureOut">
              <a:rPr lang="en-AU" smtClean="0"/>
              <a:t>14/05/2026</a:t>
            </a:fld>
            <a:endParaRPr lang="en-AU"/>
          </a:p>
        </p:txBody>
      </p:sp>
      <p:sp>
        <p:nvSpPr>
          <p:cNvPr id="5" name="Footer Placeholder 4">
            <a:extLst>
              <a:ext uri="{FF2B5EF4-FFF2-40B4-BE49-F238E27FC236}">
                <a16:creationId xmlns:a16="http://schemas.microsoft.com/office/drawing/2014/main" id="{8C6BE46C-97C1-4451-B683-135866289B2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CBE04BB-BE82-40DC-A582-0D008E5FF691}"/>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2489168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19933B-39F9-44CF-B284-8248B469F8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F54E04D-57D4-45B1-861C-AE27C0F57C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DA120C5-0833-49A9-AFA6-CFF81F7C56F6}"/>
              </a:ext>
            </a:extLst>
          </p:cNvPr>
          <p:cNvSpPr>
            <a:spLocks noGrp="1"/>
          </p:cNvSpPr>
          <p:nvPr>
            <p:ph type="dt" sz="half" idx="10"/>
          </p:nvPr>
        </p:nvSpPr>
        <p:spPr/>
        <p:txBody>
          <a:bodyPr/>
          <a:lstStyle/>
          <a:p>
            <a:fld id="{E71DAA5C-D466-40C6-A121-61F3102541A2}" type="datetimeFigureOut">
              <a:rPr lang="en-AU" smtClean="0"/>
              <a:t>14/05/2026</a:t>
            </a:fld>
            <a:endParaRPr lang="en-AU"/>
          </a:p>
        </p:txBody>
      </p:sp>
      <p:sp>
        <p:nvSpPr>
          <p:cNvPr id="5" name="Footer Placeholder 4">
            <a:extLst>
              <a:ext uri="{FF2B5EF4-FFF2-40B4-BE49-F238E27FC236}">
                <a16:creationId xmlns:a16="http://schemas.microsoft.com/office/drawing/2014/main" id="{0BD14B53-45F5-4A87-AD60-CE96D7BE756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E8A4AA3-9841-4EA0-903D-F3AF0D61AFFE}"/>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422293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6F7A8-BEBE-48D6-90AE-AC505F6CFEB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A20A174-84C8-4BEE-9D17-E9D98354CE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884DC8-9877-4493-8757-DD5F9E500F3B}"/>
              </a:ext>
            </a:extLst>
          </p:cNvPr>
          <p:cNvSpPr>
            <a:spLocks noGrp="1"/>
          </p:cNvSpPr>
          <p:nvPr>
            <p:ph type="dt" sz="half" idx="10"/>
          </p:nvPr>
        </p:nvSpPr>
        <p:spPr/>
        <p:txBody>
          <a:bodyPr/>
          <a:lstStyle/>
          <a:p>
            <a:fld id="{E71DAA5C-D466-40C6-A121-61F3102541A2}" type="datetimeFigureOut">
              <a:rPr lang="en-AU" smtClean="0"/>
              <a:t>14/05/2026</a:t>
            </a:fld>
            <a:endParaRPr lang="en-AU"/>
          </a:p>
        </p:txBody>
      </p:sp>
      <p:sp>
        <p:nvSpPr>
          <p:cNvPr id="5" name="Footer Placeholder 4">
            <a:extLst>
              <a:ext uri="{FF2B5EF4-FFF2-40B4-BE49-F238E27FC236}">
                <a16:creationId xmlns:a16="http://schemas.microsoft.com/office/drawing/2014/main" id="{969B26B3-1C91-4994-9DF0-EEB29503047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5677EEB-16CD-4429-A132-4ED77F648446}"/>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424973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ABF6-520A-407A-9183-8D9E1BAE3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FA8732C-6E48-4C45-921E-CEFAB203E7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D01BE9-7E76-488F-8734-98B18CDE1A83}"/>
              </a:ext>
            </a:extLst>
          </p:cNvPr>
          <p:cNvSpPr>
            <a:spLocks noGrp="1"/>
          </p:cNvSpPr>
          <p:nvPr>
            <p:ph type="dt" sz="half" idx="10"/>
          </p:nvPr>
        </p:nvSpPr>
        <p:spPr/>
        <p:txBody>
          <a:bodyPr/>
          <a:lstStyle/>
          <a:p>
            <a:fld id="{E71DAA5C-D466-40C6-A121-61F3102541A2}" type="datetimeFigureOut">
              <a:rPr lang="en-AU" smtClean="0"/>
              <a:t>14/05/2026</a:t>
            </a:fld>
            <a:endParaRPr lang="en-AU"/>
          </a:p>
        </p:txBody>
      </p:sp>
      <p:sp>
        <p:nvSpPr>
          <p:cNvPr id="5" name="Footer Placeholder 4">
            <a:extLst>
              <a:ext uri="{FF2B5EF4-FFF2-40B4-BE49-F238E27FC236}">
                <a16:creationId xmlns:a16="http://schemas.microsoft.com/office/drawing/2014/main" id="{80F2A7B2-23E0-4F61-9749-E1B8DB541A1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629D695-D5A0-4476-8C4E-4D2B25C17CB6}"/>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283591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2E547-53DB-4032-A3DE-A25DD92000E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97CB977-6E8E-48A4-B0AD-FA467A492D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0873091-D404-4D2C-89FF-D61054E86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99AA735-432C-4582-AE95-701FD468D6CE}"/>
              </a:ext>
            </a:extLst>
          </p:cNvPr>
          <p:cNvSpPr>
            <a:spLocks noGrp="1"/>
          </p:cNvSpPr>
          <p:nvPr>
            <p:ph type="dt" sz="half" idx="10"/>
          </p:nvPr>
        </p:nvSpPr>
        <p:spPr/>
        <p:txBody>
          <a:bodyPr/>
          <a:lstStyle/>
          <a:p>
            <a:fld id="{E71DAA5C-D466-40C6-A121-61F3102541A2}" type="datetimeFigureOut">
              <a:rPr lang="en-AU" smtClean="0"/>
              <a:t>14/05/2026</a:t>
            </a:fld>
            <a:endParaRPr lang="en-AU"/>
          </a:p>
        </p:txBody>
      </p:sp>
      <p:sp>
        <p:nvSpPr>
          <p:cNvPr id="6" name="Footer Placeholder 5">
            <a:extLst>
              <a:ext uri="{FF2B5EF4-FFF2-40B4-BE49-F238E27FC236}">
                <a16:creationId xmlns:a16="http://schemas.microsoft.com/office/drawing/2014/main" id="{66B84166-8FE2-4C83-8E59-7481E6A6217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EE1B306-41B7-45B4-8E69-4FA2E1AB2951}"/>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46453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A5B98-6830-4410-B2CA-FC3EF71823F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93861EA-881B-425D-B1BA-3F4F4041FA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0064C3-9B97-4419-9D95-720BF6DE82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9C5ACBD-8FE0-4691-B727-867236A64E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7570CF-F193-48A0-B5A5-25C657A586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EEE8EF1-643B-4BDE-8539-C61A80A114EF}"/>
              </a:ext>
            </a:extLst>
          </p:cNvPr>
          <p:cNvSpPr>
            <a:spLocks noGrp="1"/>
          </p:cNvSpPr>
          <p:nvPr>
            <p:ph type="dt" sz="half" idx="10"/>
          </p:nvPr>
        </p:nvSpPr>
        <p:spPr/>
        <p:txBody>
          <a:bodyPr/>
          <a:lstStyle/>
          <a:p>
            <a:fld id="{E71DAA5C-D466-40C6-A121-61F3102541A2}" type="datetimeFigureOut">
              <a:rPr lang="en-AU" smtClean="0"/>
              <a:t>14/05/2026</a:t>
            </a:fld>
            <a:endParaRPr lang="en-AU"/>
          </a:p>
        </p:txBody>
      </p:sp>
      <p:sp>
        <p:nvSpPr>
          <p:cNvPr id="8" name="Footer Placeholder 7">
            <a:extLst>
              <a:ext uri="{FF2B5EF4-FFF2-40B4-BE49-F238E27FC236}">
                <a16:creationId xmlns:a16="http://schemas.microsoft.com/office/drawing/2014/main" id="{CB0331F1-00E0-45E8-A0A5-F0D9771D6F0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837CDB3-2A1E-49E8-829E-7354BB9A2FB6}"/>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2643435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AFB59-40B4-4E39-BF6B-D7B6A540D17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0DCD133-4601-457A-9507-DB678E5BA534}"/>
              </a:ext>
            </a:extLst>
          </p:cNvPr>
          <p:cNvSpPr>
            <a:spLocks noGrp="1"/>
          </p:cNvSpPr>
          <p:nvPr>
            <p:ph type="dt" sz="half" idx="10"/>
          </p:nvPr>
        </p:nvSpPr>
        <p:spPr/>
        <p:txBody>
          <a:bodyPr/>
          <a:lstStyle/>
          <a:p>
            <a:fld id="{E71DAA5C-D466-40C6-A121-61F3102541A2}" type="datetimeFigureOut">
              <a:rPr lang="en-AU" smtClean="0"/>
              <a:t>14/05/2026</a:t>
            </a:fld>
            <a:endParaRPr lang="en-AU"/>
          </a:p>
        </p:txBody>
      </p:sp>
      <p:sp>
        <p:nvSpPr>
          <p:cNvPr id="4" name="Footer Placeholder 3">
            <a:extLst>
              <a:ext uri="{FF2B5EF4-FFF2-40B4-BE49-F238E27FC236}">
                <a16:creationId xmlns:a16="http://schemas.microsoft.com/office/drawing/2014/main" id="{296AC89F-C90D-4539-A5F4-3199B903F77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8D99943-D0AE-472B-A3A8-4A4F23FF256D}"/>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2153595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0D9491-F2FF-42C8-8EE4-E987C60D55AA}"/>
              </a:ext>
            </a:extLst>
          </p:cNvPr>
          <p:cNvSpPr>
            <a:spLocks noGrp="1"/>
          </p:cNvSpPr>
          <p:nvPr>
            <p:ph type="dt" sz="half" idx="10"/>
          </p:nvPr>
        </p:nvSpPr>
        <p:spPr/>
        <p:txBody>
          <a:bodyPr/>
          <a:lstStyle/>
          <a:p>
            <a:fld id="{E71DAA5C-D466-40C6-A121-61F3102541A2}" type="datetimeFigureOut">
              <a:rPr lang="en-AU" smtClean="0"/>
              <a:t>14/05/2026</a:t>
            </a:fld>
            <a:endParaRPr lang="en-AU"/>
          </a:p>
        </p:txBody>
      </p:sp>
      <p:sp>
        <p:nvSpPr>
          <p:cNvPr id="3" name="Footer Placeholder 2">
            <a:extLst>
              <a:ext uri="{FF2B5EF4-FFF2-40B4-BE49-F238E27FC236}">
                <a16:creationId xmlns:a16="http://schemas.microsoft.com/office/drawing/2014/main" id="{C06A5A4D-29C5-4F5D-985A-C081A3CC955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9F5DFAA-A153-482B-A9D1-1161E4092EA2}"/>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1192664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F861-ED18-4E7B-A75C-6536522250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DA4C055-42AE-40BE-9753-9C7C4819CE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C180609-1E0F-4216-BBAE-13AC7ECFF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D1C6B-7ABA-4EC4-87BA-5CC3CD5FDF16}"/>
              </a:ext>
            </a:extLst>
          </p:cNvPr>
          <p:cNvSpPr>
            <a:spLocks noGrp="1"/>
          </p:cNvSpPr>
          <p:nvPr>
            <p:ph type="dt" sz="half" idx="10"/>
          </p:nvPr>
        </p:nvSpPr>
        <p:spPr/>
        <p:txBody>
          <a:bodyPr/>
          <a:lstStyle/>
          <a:p>
            <a:fld id="{E71DAA5C-D466-40C6-A121-61F3102541A2}" type="datetimeFigureOut">
              <a:rPr lang="en-AU" smtClean="0"/>
              <a:t>14/05/2026</a:t>
            </a:fld>
            <a:endParaRPr lang="en-AU"/>
          </a:p>
        </p:txBody>
      </p:sp>
      <p:sp>
        <p:nvSpPr>
          <p:cNvPr id="6" name="Footer Placeholder 5">
            <a:extLst>
              <a:ext uri="{FF2B5EF4-FFF2-40B4-BE49-F238E27FC236}">
                <a16:creationId xmlns:a16="http://schemas.microsoft.com/office/drawing/2014/main" id="{284A4C1A-97ED-4AB3-8D67-AB2F23BD08A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4A55E73-9157-4F00-B420-5BB41BD95215}"/>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669619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CDD15-E7F5-409A-AAB8-6883D9B532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EA078D1-962A-45D7-94CB-B2E0E7986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1EF311F-8026-4345-83BA-B81BA14E0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E493A-D8F5-40B5-81CF-8EE2D4EC7972}"/>
              </a:ext>
            </a:extLst>
          </p:cNvPr>
          <p:cNvSpPr>
            <a:spLocks noGrp="1"/>
          </p:cNvSpPr>
          <p:nvPr>
            <p:ph type="dt" sz="half" idx="10"/>
          </p:nvPr>
        </p:nvSpPr>
        <p:spPr/>
        <p:txBody>
          <a:bodyPr/>
          <a:lstStyle/>
          <a:p>
            <a:fld id="{E71DAA5C-D466-40C6-A121-61F3102541A2}" type="datetimeFigureOut">
              <a:rPr lang="en-AU" smtClean="0"/>
              <a:t>14/05/2026</a:t>
            </a:fld>
            <a:endParaRPr lang="en-AU"/>
          </a:p>
        </p:txBody>
      </p:sp>
      <p:sp>
        <p:nvSpPr>
          <p:cNvPr id="6" name="Footer Placeholder 5">
            <a:extLst>
              <a:ext uri="{FF2B5EF4-FFF2-40B4-BE49-F238E27FC236}">
                <a16:creationId xmlns:a16="http://schemas.microsoft.com/office/drawing/2014/main" id="{4C7B8FDB-0779-45C9-8A08-7F78339D562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2B1BE47-D08F-4739-AA38-2519609093D8}"/>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2638811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B7F6FB-57F3-4567-B892-C1EB44155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22992F9-E84D-4C25-8269-29F7203C44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B20CC2B-CA7E-4412-BE51-741C56F87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DAA5C-D466-40C6-A121-61F3102541A2}" type="datetimeFigureOut">
              <a:rPr lang="en-AU" smtClean="0"/>
              <a:t>14/05/2026</a:t>
            </a:fld>
            <a:endParaRPr lang="en-AU"/>
          </a:p>
        </p:txBody>
      </p:sp>
      <p:sp>
        <p:nvSpPr>
          <p:cNvPr id="5" name="Footer Placeholder 4">
            <a:extLst>
              <a:ext uri="{FF2B5EF4-FFF2-40B4-BE49-F238E27FC236}">
                <a16:creationId xmlns:a16="http://schemas.microsoft.com/office/drawing/2014/main" id="{B4F152E3-F2BC-4803-8042-6C3C3A80E1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4AA1BE9-201A-4CD0-8A3F-3559EA12B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75ED7-AAB6-48B9-BFDE-F86BE0A8AC09}" type="slidenum">
              <a:rPr lang="en-AU" smtClean="0"/>
              <a:t>‹#›</a:t>
            </a:fld>
            <a:endParaRPr lang="en-AU"/>
          </a:p>
        </p:txBody>
      </p:sp>
    </p:spTree>
    <p:extLst>
      <p:ext uri="{BB962C8B-B14F-4D97-AF65-F5344CB8AC3E}">
        <p14:creationId xmlns:p14="http://schemas.microsoft.com/office/powerpoint/2010/main" val="1002039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5C105-1880-4D16-923F-245435BBF454}"/>
              </a:ext>
            </a:extLst>
          </p:cNvPr>
          <p:cNvSpPr txBox="1">
            <a:spLocks/>
          </p:cNvSpPr>
          <p:nvPr/>
        </p:nvSpPr>
        <p:spPr>
          <a:xfrm>
            <a:off x="5549108" y="2371327"/>
            <a:ext cx="6395577" cy="1938382"/>
          </a:xfrm>
          <a:prstGeom prst="rect">
            <a:avLst/>
          </a:prstGeom>
        </p:spPr>
        <p:txBody>
          <a:bodyPr lIns="91440" tIns="45720" rIns="91440" bIns="4572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00205C"/>
                </a:solidFill>
                <a:latin typeface="Calibri"/>
                <a:ea typeface="Calibri"/>
                <a:cs typeface="Calibri"/>
              </a:rPr>
              <a:t>Year 11 (2027)</a:t>
            </a:r>
          </a:p>
          <a:p>
            <a:pPr algn="ctr"/>
            <a:r>
              <a:rPr lang="en-US" sz="4800" b="1" dirty="0">
                <a:solidFill>
                  <a:srgbClr val="00205C"/>
                </a:solidFill>
                <a:latin typeface="Calibri"/>
                <a:ea typeface="Calibri"/>
                <a:cs typeface="Calibri"/>
              </a:rPr>
              <a:t>Pathways Evening </a:t>
            </a:r>
          </a:p>
          <a:p>
            <a:pPr algn="ctr"/>
            <a:r>
              <a:rPr lang="en-US" sz="4800" b="1" dirty="0">
                <a:solidFill>
                  <a:srgbClr val="00205C"/>
                </a:solidFill>
                <a:latin typeface="Calibri"/>
                <a:ea typeface="Calibri"/>
                <a:cs typeface="Calibri"/>
              </a:rPr>
              <a:t>2026</a:t>
            </a:r>
            <a:endParaRPr lang="en-AU" sz="4800" b="1" dirty="0">
              <a:solidFill>
                <a:srgbClr val="00205C"/>
              </a:solidFill>
              <a:latin typeface="Calibri"/>
              <a:ea typeface="Calibri"/>
              <a:cs typeface="Calibri"/>
            </a:endParaRPr>
          </a:p>
        </p:txBody>
      </p:sp>
      <p:pic>
        <p:nvPicPr>
          <p:cNvPr id="4" name="Picture 3" descr="A picture containing plant, garden&#10;&#10;Description automatically generated">
            <a:extLst>
              <a:ext uri="{FF2B5EF4-FFF2-40B4-BE49-F238E27FC236}">
                <a16:creationId xmlns:a16="http://schemas.microsoft.com/office/drawing/2014/main" id="{6D490278-4948-49AE-97D0-F09012615540}"/>
              </a:ext>
            </a:extLst>
          </p:cNvPr>
          <p:cNvPicPr>
            <a:picLocks noChangeAspect="1"/>
          </p:cNvPicPr>
          <p:nvPr/>
        </p:nvPicPr>
        <p:blipFill rotWithShape="1">
          <a:blip r:embed="rId3">
            <a:extLst>
              <a:ext uri="{28A0092B-C50C-407E-A947-70E740481C1C}">
                <a14:useLocalDpi xmlns:a14="http://schemas.microsoft.com/office/drawing/2010/main" val="0"/>
              </a:ext>
            </a:extLst>
          </a:blip>
          <a:srcRect l="20117" r="21175"/>
          <a:stretch/>
        </p:blipFill>
        <p:spPr>
          <a:xfrm>
            <a:off x="477972" y="3265497"/>
            <a:ext cx="4016524" cy="2004352"/>
          </a:xfrm>
          <a:prstGeom prst="rect">
            <a:avLst/>
          </a:prstGeom>
        </p:spPr>
      </p:pic>
      <p:sp>
        <p:nvSpPr>
          <p:cNvPr id="5" name="Rectangle 4">
            <a:extLst>
              <a:ext uri="{FF2B5EF4-FFF2-40B4-BE49-F238E27FC236}">
                <a16:creationId xmlns:a16="http://schemas.microsoft.com/office/drawing/2014/main" id="{818A4FB0-8DE4-4660-A551-86740977784F}"/>
              </a:ext>
            </a:extLst>
          </p:cNvPr>
          <p:cNvSpPr/>
          <p:nvPr/>
        </p:nvSpPr>
        <p:spPr>
          <a:xfrm>
            <a:off x="0" y="6382138"/>
            <a:ext cx="12192000" cy="475861"/>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0D3E5232-0776-4D42-ABC8-638F71C4D64C}"/>
              </a:ext>
            </a:extLst>
          </p:cNvPr>
          <p:cNvPicPr>
            <a:picLocks noChangeAspect="1"/>
          </p:cNvPicPr>
          <p:nvPr/>
        </p:nvPicPr>
        <p:blipFill rotWithShape="1">
          <a:blip r:embed="rId4">
            <a:extLst>
              <a:ext uri="{28A0092B-C50C-407E-A947-70E740481C1C}">
                <a14:useLocalDpi xmlns:a14="http://schemas.microsoft.com/office/drawing/2010/main" val="0"/>
              </a:ext>
            </a:extLst>
          </a:blip>
          <a:srcRect l="4554" t="19260" r="4156" b="19029"/>
          <a:stretch/>
        </p:blipFill>
        <p:spPr>
          <a:xfrm>
            <a:off x="477972" y="1389573"/>
            <a:ext cx="4016523" cy="1527270"/>
          </a:xfrm>
          <a:prstGeom prst="rect">
            <a:avLst/>
          </a:prstGeom>
        </p:spPr>
      </p:pic>
    </p:spTree>
    <p:extLst>
      <p:ext uri="{BB962C8B-B14F-4D97-AF65-F5344CB8AC3E}">
        <p14:creationId xmlns:p14="http://schemas.microsoft.com/office/powerpoint/2010/main" val="3363334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5A8E0471-AF45-46BB-A004-AFDB002C3C42}"/>
              </a:ext>
            </a:extLst>
          </p:cNvPr>
          <p:cNvSpPr>
            <a:spLocks noGrp="1"/>
          </p:cNvSpPr>
          <p:nvPr>
            <p:ph type="title"/>
          </p:nvPr>
        </p:nvSpPr>
        <p:spPr>
          <a:xfrm>
            <a:off x="589626" y="76228"/>
            <a:ext cx="8225900" cy="1325563"/>
          </a:xfrm>
        </p:spPr>
        <p:txBody>
          <a:bodyPr/>
          <a:lstStyle/>
          <a:p>
            <a:r>
              <a:rPr lang="en-AU" sz="4400" b="1" dirty="0">
                <a:solidFill>
                  <a:srgbClr val="00205C"/>
                </a:solidFill>
                <a:latin typeface="+mn-lt"/>
              </a:rPr>
              <a:t>Senior Timelines</a:t>
            </a:r>
          </a:p>
        </p:txBody>
      </p:sp>
      <p:pic>
        <p:nvPicPr>
          <p:cNvPr id="14" name="Picture 13">
            <a:extLst>
              <a:ext uri="{FF2B5EF4-FFF2-40B4-BE49-F238E27FC236}">
                <a16:creationId xmlns:a16="http://schemas.microsoft.com/office/drawing/2014/main" id="{EA6D4026-A52B-4433-970F-5C6122161828}"/>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8" name="Subtitle 2">
            <a:extLst>
              <a:ext uri="{FF2B5EF4-FFF2-40B4-BE49-F238E27FC236}">
                <a16:creationId xmlns:a16="http://schemas.microsoft.com/office/drawing/2014/main" id="{A13B129C-ED1C-400D-AA78-18ECFD3DFFA0}"/>
              </a:ext>
            </a:extLst>
          </p:cNvPr>
          <p:cNvSpPr txBox="1">
            <a:spLocks/>
          </p:cNvSpPr>
          <p:nvPr/>
        </p:nvSpPr>
        <p:spPr>
          <a:xfrm>
            <a:off x="589625" y="1224551"/>
            <a:ext cx="11478087" cy="5999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AU" sz="2200" b="1" dirty="0">
                <a:solidFill>
                  <a:srgbClr val="00205C"/>
                </a:solidFill>
              </a:rPr>
              <a:t>Each subject is comprised of 4 units of work</a:t>
            </a:r>
            <a:endParaRPr lang="en-AU" sz="2200" dirty="0">
              <a:solidFill>
                <a:srgbClr val="00205C"/>
              </a:solidFill>
            </a:endParaRPr>
          </a:p>
          <a:p>
            <a:pPr>
              <a:lnSpc>
                <a:spcPct val="110000"/>
              </a:lnSpc>
            </a:pPr>
            <a:endParaRPr lang="en-AU" sz="2200" b="1" dirty="0"/>
          </a:p>
          <a:p>
            <a:pPr marL="0" indent="0">
              <a:lnSpc>
                <a:spcPct val="110000"/>
              </a:lnSpc>
              <a:buNone/>
            </a:pPr>
            <a:endParaRPr lang="en-AU" sz="2200" dirty="0"/>
          </a:p>
        </p:txBody>
      </p:sp>
      <p:graphicFrame>
        <p:nvGraphicFramePr>
          <p:cNvPr id="2" name="Table 1">
            <a:extLst>
              <a:ext uri="{FF2B5EF4-FFF2-40B4-BE49-F238E27FC236}">
                <a16:creationId xmlns:a16="http://schemas.microsoft.com/office/drawing/2014/main" id="{605DFA7D-1950-41AF-042B-96A4E2BA6549}"/>
              </a:ext>
            </a:extLst>
          </p:cNvPr>
          <p:cNvGraphicFramePr>
            <a:graphicFrameLocks noGrp="1"/>
          </p:cNvGraphicFramePr>
          <p:nvPr>
            <p:extLst>
              <p:ext uri="{D42A27DB-BD31-4B8C-83A1-F6EECF244321}">
                <p14:modId xmlns:p14="http://schemas.microsoft.com/office/powerpoint/2010/main" val="2046527663"/>
              </p:ext>
            </p:extLst>
          </p:nvPr>
        </p:nvGraphicFramePr>
        <p:xfrm>
          <a:off x="897813" y="1629607"/>
          <a:ext cx="10129320" cy="4663335"/>
        </p:xfrm>
        <a:graphic>
          <a:graphicData uri="http://schemas.openxmlformats.org/drawingml/2006/table">
            <a:tbl>
              <a:tblPr firstRow="1" bandRow="1">
                <a:tableStyleId>{7DF18680-E054-41AD-8BC1-D1AEF772440D}</a:tableStyleId>
              </a:tblPr>
              <a:tblGrid>
                <a:gridCol w="1125480">
                  <a:extLst>
                    <a:ext uri="{9D8B030D-6E8A-4147-A177-3AD203B41FA5}">
                      <a16:colId xmlns:a16="http://schemas.microsoft.com/office/drawing/2014/main" val="2182567808"/>
                    </a:ext>
                  </a:extLst>
                </a:gridCol>
                <a:gridCol w="1125480">
                  <a:extLst>
                    <a:ext uri="{9D8B030D-6E8A-4147-A177-3AD203B41FA5}">
                      <a16:colId xmlns:a16="http://schemas.microsoft.com/office/drawing/2014/main" val="3112508341"/>
                    </a:ext>
                  </a:extLst>
                </a:gridCol>
                <a:gridCol w="1125480">
                  <a:extLst>
                    <a:ext uri="{9D8B030D-6E8A-4147-A177-3AD203B41FA5}">
                      <a16:colId xmlns:a16="http://schemas.microsoft.com/office/drawing/2014/main" val="1761878327"/>
                    </a:ext>
                  </a:extLst>
                </a:gridCol>
                <a:gridCol w="1125480">
                  <a:extLst>
                    <a:ext uri="{9D8B030D-6E8A-4147-A177-3AD203B41FA5}">
                      <a16:colId xmlns:a16="http://schemas.microsoft.com/office/drawing/2014/main" val="1470501946"/>
                    </a:ext>
                  </a:extLst>
                </a:gridCol>
                <a:gridCol w="1125480">
                  <a:extLst>
                    <a:ext uri="{9D8B030D-6E8A-4147-A177-3AD203B41FA5}">
                      <a16:colId xmlns:a16="http://schemas.microsoft.com/office/drawing/2014/main" val="3829067125"/>
                    </a:ext>
                  </a:extLst>
                </a:gridCol>
                <a:gridCol w="1125480">
                  <a:extLst>
                    <a:ext uri="{9D8B030D-6E8A-4147-A177-3AD203B41FA5}">
                      <a16:colId xmlns:a16="http://schemas.microsoft.com/office/drawing/2014/main" val="1072002899"/>
                    </a:ext>
                  </a:extLst>
                </a:gridCol>
                <a:gridCol w="1125480">
                  <a:extLst>
                    <a:ext uri="{9D8B030D-6E8A-4147-A177-3AD203B41FA5}">
                      <a16:colId xmlns:a16="http://schemas.microsoft.com/office/drawing/2014/main" val="3192373459"/>
                    </a:ext>
                  </a:extLst>
                </a:gridCol>
                <a:gridCol w="1125480">
                  <a:extLst>
                    <a:ext uri="{9D8B030D-6E8A-4147-A177-3AD203B41FA5}">
                      <a16:colId xmlns:a16="http://schemas.microsoft.com/office/drawing/2014/main" val="4060686485"/>
                    </a:ext>
                  </a:extLst>
                </a:gridCol>
                <a:gridCol w="1125480">
                  <a:extLst>
                    <a:ext uri="{9D8B030D-6E8A-4147-A177-3AD203B41FA5}">
                      <a16:colId xmlns:a16="http://schemas.microsoft.com/office/drawing/2014/main" val="529756860"/>
                    </a:ext>
                  </a:extLst>
                </a:gridCol>
              </a:tblGrid>
              <a:tr h="822960">
                <a:tc gridSpan="4">
                  <a:txBody>
                    <a:bodyPr/>
                    <a:lstStyle/>
                    <a:p>
                      <a:pPr algn="ctr"/>
                      <a:r>
                        <a:rPr lang="en-AU" dirty="0">
                          <a:solidFill>
                            <a:sysClr val="windowText" lastClr="000000"/>
                          </a:solidFill>
                          <a:latin typeface="Avenir LT Std 35 Light" panose="020B0402020203020204" pitchFamily="34" charset="0"/>
                        </a:rPr>
                        <a:t>Year 11</a:t>
                      </a:r>
                    </a:p>
                  </a:txBody>
                  <a:tcPr anchor="ctr">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AU">
                        <a:latin typeface="Avenir LT Std 35 Light" panose="020B0402020203020204" pitchFamily="34" charset="0"/>
                      </a:endParaRPr>
                    </a:p>
                  </a:txBody>
                  <a:tcPr anchor="ctr">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hMerge="1">
                  <a:txBody>
                    <a:bodyPr/>
                    <a:lstStyle/>
                    <a:p>
                      <a:endParaRPr lang="en-AU"/>
                    </a:p>
                  </a:txBody>
                  <a:tcPr anchor="ctr">
                    <a:lnL w="762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hMerge="1">
                  <a:txBody>
                    <a:bodyPr/>
                    <a:lstStyle/>
                    <a:p>
                      <a:pPr algn="ctr"/>
                      <a:endParaRPr lang="en-AU">
                        <a:latin typeface="Avenir LT Std 35 Light" panose="020B0402020203020204" pitchFamily="34" charset="0"/>
                      </a:endParaRPr>
                    </a:p>
                  </a:txBody>
                  <a:tcPr anchor="ctr">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gridSpan="4">
                  <a:txBody>
                    <a:bodyPr/>
                    <a:lstStyle/>
                    <a:p>
                      <a:pPr algn="ctr"/>
                      <a:r>
                        <a:rPr lang="en-AU" dirty="0">
                          <a:solidFill>
                            <a:sysClr val="windowText" lastClr="000000"/>
                          </a:solidFill>
                          <a:latin typeface="Avenir LT Std 35 Light" panose="020B0402020203020204" pitchFamily="34" charset="0"/>
                        </a:rPr>
                        <a:t>Year 12</a:t>
                      </a:r>
                    </a:p>
                  </a:txBody>
                  <a:tcPr anchor="ctr">
                    <a:lnL w="762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AU">
                        <a:latin typeface="Avenir LT Std 35 Light" panose="020B04020202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hMerge="1">
                  <a:txBody>
                    <a:bodyPr/>
                    <a:lstStyle/>
                    <a:p>
                      <a:pPr algn="ctr"/>
                      <a:endParaRPr lang="en-AU">
                        <a:latin typeface="Avenir LT Std 35 Light" panose="020B04020202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hMerge="1">
                  <a:txBody>
                    <a:bodyPr/>
                    <a:lstStyle/>
                    <a:p>
                      <a:pPr algn="ctr"/>
                      <a:endParaRPr lang="en-AU">
                        <a:latin typeface="Avenir LT Std 35 Light" panose="020B04020202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a:txBody>
                    <a:bodyPr/>
                    <a:lstStyle/>
                    <a:p>
                      <a:pPr algn="ctr"/>
                      <a:endParaRPr lang="en-AU" dirty="0">
                        <a:latin typeface="Avenir LT Std 35 Light" panose="020B04020202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5151340"/>
                  </a:ext>
                </a:extLst>
              </a:tr>
              <a:tr h="927892">
                <a:tc>
                  <a:txBody>
                    <a:bodyPr/>
                    <a:lstStyle/>
                    <a:p>
                      <a:pPr algn="ctr"/>
                      <a:r>
                        <a:rPr lang="en-AU">
                          <a:solidFill>
                            <a:schemeClr val="bg1"/>
                          </a:solidFill>
                          <a:latin typeface="Avenir LT Std 35 Light" panose="020B0402020203020204" pitchFamily="34" charset="0"/>
                        </a:rPr>
                        <a:t>Term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gridSpan="2">
                  <a:txBody>
                    <a:bodyPr/>
                    <a:lstStyle/>
                    <a:p>
                      <a:pPr algn="ctr"/>
                      <a:r>
                        <a:rPr lang="en-AU" dirty="0">
                          <a:solidFill>
                            <a:schemeClr val="bg1"/>
                          </a:solidFill>
                          <a:latin typeface="Avenir LT Std 35 Light" panose="020B0402020203020204" pitchFamily="34" charset="0"/>
                        </a:rPr>
                        <a:t>Term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hMerge="1">
                  <a:txBody>
                    <a:bodyPr/>
                    <a:lstStyle/>
                    <a:p>
                      <a:endParaRPr dirty="0"/>
                    </a:p>
                  </a:txBody>
                  <a:tcPr anchor="ctr">
                    <a:lnL w="762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a:txBody>
                    <a:bodyPr/>
                    <a:lstStyle/>
                    <a:p>
                      <a:pPr algn="ctr"/>
                      <a:r>
                        <a:rPr lang="en-AU">
                          <a:solidFill>
                            <a:schemeClr val="bg1"/>
                          </a:solidFill>
                          <a:latin typeface="Avenir LT Std 35 Light"/>
                        </a:rPr>
                        <a:t>Term 3</a:t>
                      </a:r>
                      <a:endParaRPr lang="en-AU">
                        <a:solidFill>
                          <a:schemeClr val="bg1"/>
                        </a:solidFill>
                        <a:latin typeface="Avenir LT Std 35 Light" panose="020B0402020203020204" pitchFamily="34" charset="0"/>
                      </a:endParaRPr>
                    </a:p>
                  </a:txBody>
                  <a:tcPr anchor="ctr">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a:txBody>
                    <a:bodyPr/>
                    <a:lstStyle/>
                    <a:p>
                      <a:pPr algn="ctr"/>
                      <a:r>
                        <a:rPr lang="en-AU">
                          <a:solidFill>
                            <a:schemeClr val="bg1"/>
                          </a:solidFill>
                          <a:latin typeface="Avenir LT Std 35 Light" panose="020B0402020203020204" pitchFamily="34" charset="0"/>
                        </a:rPr>
                        <a:t>Term 4</a:t>
                      </a:r>
                    </a:p>
                  </a:txBody>
                  <a:tcPr anchor="ctr">
                    <a:lnL w="762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a:txBody>
                    <a:bodyPr/>
                    <a:lstStyle/>
                    <a:p>
                      <a:pPr algn="ctr"/>
                      <a:r>
                        <a:rPr lang="en-AU">
                          <a:solidFill>
                            <a:schemeClr val="bg1"/>
                          </a:solidFill>
                          <a:latin typeface="Avenir LT Std 35 Light" panose="020B0402020203020204" pitchFamily="34" charset="0"/>
                        </a:rPr>
                        <a:t>Term 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a:txBody>
                    <a:bodyPr/>
                    <a:lstStyle/>
                    <a:p>
                      <a:pPr algn="ctr"/>
                      <a:r>
                        <a:rPr lang="en-AU">
                          <a:solidFill>
                            <a:schemeClr val="bg1"/>
                          </a:solidFill>
                          <a:latin typeface="Avenir LT Std 35 Light" panose="020B0402020203020204" pitchFamily="34" charset="0"/>
                        </a:rPr>
                        <a:t>Term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a:txBody>
                    <a:bodyPr/>
                    <a:lstStyle/>
                    <a:p>
                      <a:pPr algn="ctr"/>
                      <a:r>
                        <a:rPr lang="en-AU">
                          <a:solidFill>
                            <a:schemeClr val="bg1"/>
                          </a:solidFill>
                          <a:latin typeface="Avenir LT Std 35 Light" panose="020B0402020203020204" pitchFamily="34" charset="0"/>
                        </a:rPr>
                        <a:t>Term 3</a:t>
                      </a:r>
                    </a:p>
                  </a:txBody>
                  <a:tcPr anchor="ctr">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tc>
                  <a:txBody>
                    <a:bodyPr/>
                    <a:lstStyle/>
                    <a:p>
                      <a:pPr algn="ctr"/>
                      <a:r>
                        <a:rPr lang="en-AU">
                          <a:solidFill>
                            <a:schemeClr val="bg1"/>
                          </a:solidFill>
                          <a:latin typeface="Avenir LT Std 35 Light" panose="020B0402020203020204" pitchFamily="34" charset="0"/>
                        </a:rPr>
                        <a:t>Term 4 </a:t>
                      </a:r>
                    </a:p>
                  </a:txBody>
                  <a:tcPr anchor="ctr">
                    <a:lnL w="762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C"/>
                    </a:solidFill>
                  </a:tcPr>
                </a:tc>
                <a:extLst>
                  <a:ext uri="{0D108BD9-81ED-4DB2-BD59-A6C34878D82A}">
                    <a16:rowId xmlns:a16="http://schemas.microsoft.com/office/drawing/2014/main" val="1671256045"/>
                  </a:ext>
                </a:extLst>
              </a:tr>
              <a:tr h="10655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1" dirty="0">
                          <a:solidFill>
                            <a:srgbClr val="00205C"/>
                          </a:solidFill>
                          <a:highlight>
                            <a:srgbClr val="FFFF00"/>
                          </a:highlight>
                          <a:latin typeface="Avenir LT Std 35 Light" panose="020B0402020203020204" pitchFamily="34" charset="0"/>
                        </a:rPr>
                        <a:t>Unit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b="1" dirty="0">
                          <a:solidFill>
                            <a:srgbClr val="00205C"/>
                          </a:solidFill>
                          <a:latin typeface="Avenir LT Std 35 Light" panose="020B0402020203020204" pitchFamily="34" charset="0"/>
                        </a:rPr>
                        <a:t>15 weeks</a:t>
                      </a:r>
                      <a:endParaRPr lang="en-AU" dirty="0">
                        <a:solidFill>
                          <a:srgbClr val="00205C"/>
                        </a:solidFill>
                        <a:latin typeface="Avenir LT Std 35 Light" panose="020B0402020203020204" pitchFamily="34" charset="0"/>
                      </a:endParaRPr>
                    </a:p>
                  </a:txBody>
                  <a:tcPr anchor="ctr">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gridSpan="2">
                  <a:txBody>
                    <a:bodyPr/>
                    <a:lstStyle/>
                    <a:p>
                      <a:pPr algn="ctr"/>
                      <a:r>
                        <a:rPr lang="en-AU" b="1" dirty="0">
                          <a:solidFill>
                            <a:srgbClr val="00205C"/>
                          </a:solidFill>
                          <a:highlight>
                            <a:srgbClr val="FFFF00"/>
                          </a:highlight>
                          <a:latin typeface="Avenir LT Std 35 Light" panose="020B0402020203020204" pitchFamily="34" charset="0"/>
                        </a:rPr>
                        <a:t>Unit 2</a:t>
                      </a:r>
                    </a:p>
                    <a:p>
                      <a:pPr algn="ctr"/>
                      <a:r>
                        <a:rPr lang="en-AU" b="1" dirty="0">
                          <a:solidFill>
                            <a:srgbClr val="00205C"/>
                          </a:solidFill>
                          <a:latin typeface="Avenir LT Std 35 Light" panose="020B0402020203020204" pitchFamily="34" charset="0"/>
                        </a:rPr>
                        <a:t>15 weeks</a:t>
                      </a:r>
                    </a:p>
                  </a:txBody>
                  <a:tcPr anchor="ct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1" dirty="0">
                          <a:solidFill>
                            <a:srgbClr val="00205C"/>
                          </a:solidFill>
                          <a:highlight>
                            <a:srgbClr val="FFFF00"/>
                          </a:highlight>
                          <a:latin typeface="Avenir LT Std 35 Light" panose="020B0402020203020204" pitchFamily="34" charset="0"/>
                        </a:rPr>
                        <a:t>Units 3 and 4 </a:t>
                      </a:r>
                    </a:p>
                  </a:txBody>
                  <a:tcPr anchor="ctr">
                    <a:lnL w="762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34920"/>
                  </a:ext>
                </a:extLst>
              </a:tr>
              <a:tr h="1846983">
                <a:tc gridSpan="4">
                  <a:txBody>
                    <a:bodyPr/>
                    <a:lstStyle/>
                    <a:p>
                      <a:pPr marL="285750" indent="-285750" algn="l">
                        <a:buFont typeface="Calibri" panose="020F0502020204030204" pitchFamily="34" charset="0"/>
                        <a:buChar char="­"/>
                      </a:pPr>
                      <a:r>
                        <a:rPr lang="en-AU" dirty="0">
                          <a:solidFill>
                            <a:srgbClr val="00205C"/>
                          </a:solidFill>
                          <a:latin typeface="Avenir LT Std 35 Light" panose="020B0402020203020204" pitchFamily="34" charset="0"/>
                        </a:rPr>
                        <a:t>Formative/Preparatory work</a:t>
                      </a:r>
                    </a:p>
                    <a:p>
                      <a:pPr marL="285750" indent="-285750" algn="l">
                        <a:buFont typeface="Calibri" panose="020F0502020204030204" pitchFamily="34" charset="0"/>
                        <a:buChar char="­"/>
                      </a:pPr>
                      <a:r>
                        <a:rPr lang="en-AU" dirty="0">
                          <a:solidFill>
                            <a:srgbClr val="00205C"/>
                          </a:solidFill>
                          <a:latin typeface="Avenir LT Std 35 Light" panose="020B0402020203020204" pitchFamily="34" charset="0"/>
                        </a:rPr>
                        <a:t>Between 2 and 4 pieces of assessment per subject </a:t>
                      </a:r>
                    </a:p>
                    <a:p>
                      <a:pPr marL="285750" indent="-285750" algn="l">
                        <a:buFont typeface="Calibri" panose="020F0502020204030204" pitchFamily="34" charset="0"/>
                        <a:buChar char="­"/>
                      </a:pPr>
                      <a:r>
                        <a:rPr lang="en-AU" dirty="0">
                          <a:solidFill>
                            <a:srgbClr val="00205C"/>
                          </a:solidFill>
                          <a:highlight>
                            <a:srgbClr val="FFFF00"/>
                          </a:highlight>
                          <a:latin typeface="Avenir LT Std 35 Light" panose="020B0402020203020204" pitchFamily="34" charset="0"/>
                        </a:rPr>
                        <a:t>Results count for QCE </a:t>
                      </a:r>
                    </a:p>
                  </a:txBody>
                  <a:tcPr anchor="ctr">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lnL w="76200" cap="flat" cmpd="sng" algn="ctr">
                      <a:solidFill>
                        <a:srgbClr val="FF0000"/>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AU"/>
                    </a:p>
                  </a:txBody>
                  <a:tcPr/>
                </a:tc>
                <a:tc gridSpan="4">
                  <a:txBody>
                    <a:bodyPr/>
                    <a:lstStyle/>
                    <a:p>
                      <a:pPr marL="285750" indent="-285750" algn="l">
                        <a:buFont typeface="Calibri" panose="020F0502020204030204" pitchFamily="34" charset="0"/>
                        <a:buChar char="­"/>
                      </a:pPr>
                      <a:r>
                        <a:rPr lang="en-AU" dirty="0">
                          <a:solidFill>
                            <a:srgbClr val="00205C"/>
                          </a:solidFill>
                          <a:latin typeface="Avenir LT Std 35 Light"/>
                        </a:rPr>
                        <a:t>Summative work </a:t>
                      </a:r>
                      <a:endParaRPr lang="en-AU" dirty="0">
                        <a:solidFill>
                          <a:srgbClr val="00205C"/>
                        </a:solidFill>
                        <a:latin typeface="Avenir LT Std 35 Light" panose="020B0402020203020204" pitchFamily="34" charset="0"/>
                      </a:endParaRPr>
                    </a:p>
                    <a:p>
                      <a:pPr marL="285750" indent="-285750" algn="l">
                        <a:buFont typeface="Calibri" panose="020F0502020204030204" pitchFamily="34" charset="0"/>
                        <a:buChar char="­"/>
                      </a:pPr>
                      <a:r>
                        <a:rPr lang="en-AU" dirty="0">
                          <a:solidFill>
                            <a:srgbClr val="00205C"/>
                          </a:solidFill>
                          <a:latin typeface="Avenir LT Std 35 Light"/>
                        </a:rPr>
                        <a:t>4 pieces of assessment per subject </a:t>
                      </a:r>
                    </a:p>
                    <a:p>
                      <a:pPr marL="285750" indent="-285750" algn="l">
                        <a:buFont typeface="Calibri" panose="020F0502020204030204" pitchFamily="34" charset="0"/>
                        <a:buChar char="­"/>
                      </a:pPr>
                      <a:r>
                        <a:rPr lang="en-AU" dirty="0">
                          <a:solidFill>
                            <a:srgbClr val="00205C"/>
                          </a:solidFill>
                          <a:highlight>
                            <a:srgbClr val="FFFF00"/>
                          </a:highlight>
                          <a:latin typeface="Avenir LT Std 35 Light"/>
                        </a:rPr>
                        <a:t>Results count for QCE and ATAR (if eligible)</a:t>
                      </a:r>
                    </a:p>
                  </a:txBody>
                  <a:tcPr anchor="ct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hMerge="1">
                  <a:txBody>
                    <a:bodyPr/>
                    <a:lstStyle/>
                    <a:p>
                      <a:endParaRPr lang="en-AU"/>
                    </a:p>
                  </a:txBody>
                  <a:tcPr>
                    <a:lnL w="76200" cap="flat" cmpd="sng" algn="ctr">
                      <a:solidFill>
                        <a:srgbClr val="FF0000"/>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srgbClr val="00205C"/>
                          </a:solidFill>
                          <a:latin typeface="Avenir LT Std 35 Light" panose="020B0402020203020204" pitchFamily="34" charset="0"/>
                        </a:rPr>
                        <a:t>External Exams for General subjects</a:t>
                      </a:r>
                    </a:p>
                  </a:txBody>
                  <a:tcPr anchor="ctr">
                    <a:lnL w="762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354042"/>
                  </a:ext>
                </a:extLst>
              </a:tr>
            </a:tbl>
          </a:graphicData>
        </a:graphic>
      </p:graphicFrame>
    </p:spTree>
    <p:extLst>
      <p:ext uri="{BB962C8B-B14F-4D97-AF65-F5344CB8AC3E}">
        <p14:creationId xmlns:p14="http://schemas.microsoft.com/office/powerpoint/2010/main" val="3752365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9177E020-B310-45F2-A56D-9CB6A55948DD}"/>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7" name="Title 1">
            <a:extLst>
              <a:ext uri="{FF2B5EF4-FFF2-40B4-BE49-F238E27FC236}">
                <a16:creationId xmlns:a16="http://schemas.microsoft.com/office/drawing/2014/main" id="{D8114B5A-14B8-4AA7-A730-5F44ED420500}"/>
              </a:ext>
            </a:extLst>
          </p:cNvPr>
          <p:cNvSpPr>
            <a:spLocks noGrp="1"/>
          </p:cNvSpPr>
          <p:nvPr>
            <p:ph type="title"/>
          </p:nvPr>
        </p:nvSpPr>
        <p:spPr>
          <a:xfrm>
            <a:off x="589626" y="76228"/>
            <a:ext cx="10515600" cy="1325563"/>
          </a:xfrm>
        </p:spPr>
        <p:txBody>
          <a:bodyPr/>
          <a:lstStyle/>
          <a:p>
            <a:r>
              <a:rPr lang="en-AU" sz="4400" b="1" dirty="0">
                <a:solidFill>
                  <a:srgbClr val="00205C"/>
                </a:solidFill>
                <a:latin typeface="+mn-lt"/>
              </a:rPr>
              <a:t>QCE – Accruing </a:t>
            </a:r>
            <a:r>
              <a:rPr lang="en-AU" b="1" dirty="0">
                <a:solidFill>
                  <a:srgbClr val="00205C"/>
                </a:solidFill>
                <a:latin typeface="+mn-lt"/>
              </a:rPr>
              <a:t>C</a:t>
            </a:r>
            <a:r>
              <a:rPr lang="en-AU" sz="4400" b="1" dirty="0">
                <a:solidFill>
                  <a:srgbClr val="00205C"/>
                </a:solidFill>
                <a:latin typeface="+mn-lt"/>
              </a:rPr>
              <a:t>redits </a:t>
            </a:r>
          </a:p>
        </p:txBody>
      </p:sp>
      <p:sp>
        <p:nvSpPr>
          <p:cNvPr id="8" name="Subtitle 2">
            <a:extLst>
              <a:ext uri="{FF2B5EF4-FFF2-40B4-BE49-F238E27FC236}">
                <a16:creationId xmlns:a16="http://schemas.microsoft.com/office/drawing/2014/main" id="{4FCD63B5-868E-4850-A3F4-22D59DBB37DF}"/>
              </a:ext>
            </a:extLst>
          </p:cNvPr>
          <p:cNvSpPr txBox="1">
            <a:spLocks/>
          </p:cNvSpPr>
          <p:nvPr/>
        </p:nvSpPr>
        <p:spPr>
          <a:xfrm>
            <a:off x="589625" y="1913979"/>
            <a:ext cx="11478087" cy="35140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3600" b="1" dirty="0">
                <a:solidFill>
                  <a:srgbClr val="00205C"/>
                </a:solidFill>
                <a:ea typeface="+mn-lt"/>
                <a:cs typeface="+mn-lt"/>
              </a:rPr>
              <a:t>Minimum 20 credits required across Year 11 and 12</a:t>
            </a:r>
            <a:r>
              <a:rPr lang="en-US" sz="3600" dirty="0">
                <a:solidFill>
                  <a:srgbClr val="00205C"/>
                </a:solidFill>
                <a:ea typeface="+mn-lt"/>
                <a:cs typeface="+mn-lt"/>
              </a:rPr>
              <a:t> </a:t>
            </a:r>
            <a:endParaRPr lang="en-US" sz="3600" dirty="0"/>
          </a:p>
          <a:p>
            <a:pPr>
              <a:buNone/>
            </a:pPr>
            <a:r>
              <a:rPr lang="en-US" b="1" dirty="0">
                <a:solidFill>
                  <a:srgbClr val="00205C"/>
                </a:solidFill>
                <a:ea typeface="+mn-lt"/>
                <a:cs typeface="+mn-lt"/>
              </a:rPr>
              <a:t>Can be banked from: </a:t>
            </a:r>
            <a:endParaRPr lang="en-US" b="1" dirty="0"/>
          </a:p>
          <a:p>
            <a:pPr>
              <a:buNone/>
            </a:pPr>
            <a:r>
              <a:rPr lang="en-US" dirty="0">
                <a:solidFill>
                  <a:srgbClr val="000000"/>
                </a:solidFill>
                <a:ea typeface="+mn-lt"/>
                <a:cs typeface="+mn-lt"/>
              </a:rPr>
              <a:t>1.</a:t>
            </a:r>
            <a:r>
              <a:rPr lang="en-US" dirty="0">
                <a:solidFill>
                  <a:srgbClr val="00205C"/>
                </a:solidFill>
                <a:ea typeface="+mn-lt"/>
                <a:cs typeface="+mn-lt"/>
              </a:rPr>
              <a:t>Passing subjects - one QCE credit </a:t>
            </a:r>
            <a:r>
              <a:rPr lang="en-US" i="1" dirty="0">
                <a:solidFill>
                  <a:srgbClr val="00205C"/>
                </a:solidFill>
                <a:ea typeface="+mn-lt"/>
                <a:cs typeface="+mn-lt"/>
              </a:rPr>
              <a:t>per unit per subject </a:t>
            </a:r>
            <a:r>
              <a:rPr lang="en-US" dirty="0">
                <a:solidFill>
                  <a:srgbClr val="00205C"/>
                </a:solidFill>
                <a:ea typeface="+mn-lt"/>
                <a:cs typeface="+mn-lt"/>
              </a:rPr>
              <a:t>(each subject has 4 units) </a:t>
            </a:r>
            <a:endParaRPr lang="en-US" dirty="0"/>
          </a:p>
          <a:p>
            <a:pPr>
              <a:buNone/>
            </a:pPr>
            <a:r>
              <a:rPr lang="en-US" dirty="0">
                <a:solidFill>
                  <a:srgbClr val="000000"/>
                </a:solidFill>
                <a:ea typeface="+mn-lt"/>
                <a:cs typeface="+mn-lt"/>
              </a:rPr>
              <a:t>2.</a:t>
            </a:r>
            <a:r>
              <a:rPr lang="en-US" dirty="0">
                <a:solidFill>
                  <a:srgbClr val="00205C"/>
                </a:solidFill>
                <a:ea typeface="+mn-lt"/>
                <a:cs typeface="+mn-lt"/>
              </a:rPr>
              <a:t>Doing Certificate courses (e.g. traineeships, apprenticeships)</a:t>
            </a:r>
          </a:p>
          <a:p>
            <a:pPr>
              <a:buNone/>
            </a:pPr>
            <a:endParaRPr lang="en-US" dirty="0"/>
          </a:p>
          <a:p>
            <a:pPr>
              <a:buNone/>
            </a:pPr>
            <a:r>
              <a:rPr lang="en-US" dirty="0">
                <a:solidFill>
                  <a:srgbClr val="00205C"/>
                </a:solidFill>
                <a:ea typeface="+mn-lt"/>
                <a:cs typeface="+mn-lt"/>
              </a:rPr>
              <a:t>Must pass one unit of English and one unit of </a:t>
            </a:r>
            <a:r>
              <a:rPr lang="en-US" dirty="0" err="1">
                <a:solidFill>
                  <a:srgbClr val="00205C"/>
                </a:solidFill>
                <a:ea typeface="+mn-lt"/>
                <a:cs typeface="+mn-lt"/>
              </a:rPr>
              <a:t>Maths</a:t>
            </a:r>
            <a:r>
              <a:rPr lang="en-US" dirty="0">
                <a:solidFill>
                  <a:srgbClr val="00205C"/>
                </a:solidFill>
                <a:ea typeface="+mn-lt"/>
                <a:cs typeface="+mn-lt"/>
              </a:rPr>
              <a:t>. </a:t>
            </a:r>
            <a:endParaRPr lang="en-US" dirty="0"/>
          </a:p>
          <a:p>
            <a:pPr marL="0" indent="0">
              <a:lnSpc>
                <a:spcPct val="110000"/>
              </a:lnSpc>
              <a:buNone/>
            </a:pPr>
            <a:endParaRPr lang="en-US" dirty="0">
              <a:solidFill>
                <a:srgbClr val="000000"/>
              </a:solidFill>
              <a:latin typeface="Calibri" panose="020F0502020204030204"/>
              <a:ea typeface="Calibri" panose="020F0502020204030204"/>
              <a:cs typeface="Calibri"/>
            </a:endParaRPr>
          </a:p>
          <a:p>
            <a:pPr>
              <a:lnSpc>
                <a:spcPct val="110000"/>
              </a:lnSpc>
            </a:pPr>
            <a:endParaRPr lang="en-AU" sz="2200" dirty="0">
              <a:solidFill>
                <a:srgbClr val="00205C"/>
              </a:solidFill>
              <a:latin typeface="Avenir LT Std 65 Medium"/>
              <a:cs typeface="Calibri"/>
            </a:endParaRPr>
          </a:p>
          <a:p>
            <a:pPr>
              <a:lnSpc>
                <a:spcPct val="110000"/>
              </a:lnSpc>
            </a:pPr>
            <a:endParaRPr lang="en-AU" sz="2200" dirty="0">
              <a:solidFill>
                <a:srgbClr val="00205C"/>
              </a:solidFill>
              <a:latin typeface="Avenir LT Std 65 Medium"/>
              <a:cs typeface="Calibri"/>
            </a:endParaRPr>
          </a:p>
          <a:p>
            <a:pPr>
              <a:lnSpc>
                <a:spcPct val="110000"/>
              </a:lnSpc>
            </a:pPr>
            <a:endParaRPr lang="en-AU" sz="2200" dirty="0">
              <a:solidFill>
                <a:srgbClr val="00205C"/>
              </a:solidFill>
              <a:latin typeface="Avenir LT Std 65 Medium"/>
              <a:cs typeface="Calibri"/>
            </a:endParaRPr>
          </a:p>
          <a:p>
            <a:pPr>
              <a:lnSpc>
                <a:spcPct val="110000"/>
              </a:lnSpc>
            </a:pPr>
            <a:endParaRPr lang="en-AU" sz="2200" dirty="0">
              <a:solidFill>
                <a:srgbClr val="00205C"/>
              </a:solidFill>
              <a:latin typeface="Avenir LT Std 65 Medium"/>
              <a:cs typeface="Calibri"/>
            </a:endParaRPr>
          </a:p>
        </p:txBody>
      </p:sp>
    </p:spTree>
    <p:extLst>
      <p:ext uri="{BB962C8B-B14F-4D97-AF65-F5344CB8AC3E}">
        <p14:creationId xmlns:p14="http://schemas.microsoft.com/office/powerpoint/2010/main" val="225280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5A8E0471-AF45-46BB-A004-AFDB002C3C42}"/>
              </a:ext>
            </a:extLst>
          </p:cNvPr>
          <p:cNvSpPr>
            <a:spLocks noGrp="1"/>
          </p:cNvSpPr>
          <p:nvPr>
            <p:ph type="title"/>
          </p:nvPr>
        </p:nvSpPr>
        <p:spPr>
          <a:xfrm>
            <a:off x="589626" y="76228"/>
            <a:ext cx="8225900" cy="1325563"/>
          </a:xfrm>
        </p:spPr>
        <p:txBody>
          <a:bodyPr/>
          <a:lstStyle/>
          <a:p>
            <a:r>
              <a:rPr lang="en-AU" sz="4400" b="1" dirty="0">
                <a:solidFill>
                  <a:srgbClr val="00205C"/>
                </a:solidFill>
                <a:latin typeface="+mn-lt"/>
              </a:rPr>
              <a:t>QCE – Avoiding </a:t>
            </a:r>
            <a:r>
              <a:rPr lang="en-AU" b="1" dirty="0">
                <a:solidFill>
                  <a:srgbClr val="00205C"/>
                </a:solidFill>
                <a:latin typeface="+mn-lt"/>
              </a:rPr>
              <a:t>T</a:t>
            </a:r>
            <a:r>
              <a:rPr lang="en-AU" sz="4400" b="1" dirty="0">
                <a:solidFill>
                  <a:srgbClr val="00205C"/>
                </a:solidFill>
                <a:latin typeface="+mn-lt"/>
              </a:rPr>
              <a:t>rouble</a:t>
            </a:r>
          </a:p>
        </p:txBody>
      </p:sp>
      <p:pic>
        <p:nvPicPr>
          <p:cNvPr id="14" name="Picture 13">
            <a:extLst>
              <a:ext uri="{FF2B5EF4-FFF2-40B4-BE49-F238E27FC236}">
                <a16:creationId xmlns:a16="http://schemas.microsoft.com/office/drawing/2014/main" id="{EA6D4026-A52B-4433-970F-5C6122161828}"/>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8" name="Subtitle 2">
            <a:extLst>
              <a:ext uri="{FF2B5EF4-FFF2-40B4-BE49-F238E27FC236}">
                <a16:creationId xmlns:a16="http://schemas.microsoft.com/office/drawing/2014/main" id="{A0C50340-5802-48B9-A0F7-7653EC56EBA9}"/>
              </a:ext>
            </a:extLst>
          </p:cNvPr>
          <p:cNvSpPr txBox="1">
            <a:spLocks/>
          </p:cNvSpPr>
          <p:nvPr/>
        </p:nvSpPr>
        <p:spPr>
          <a:xfrm>
            <a:off x="589626" y="1477642"/>
            <a:ext cx="11478087" cy="47658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AU" b="1" dirty="0">
                <a:solidFill>
                  <a:srgbClr val="00205C"/>
                </a:solidFill>
                <a:cs typeface="Calibri" panose="020F0502020204030204"/>
              </a:rPr>
              <a:t>Students that fall into our ‘at risk’ category have usually done one of the following: </a:t>
            </a:r>
          </a:p>
          <a:p>
            <a:pPr marL="342900" indent="-342900">
              <a:lnSpc>
                <a:spcPct val="110000"/>
              </a:lnSpc>
            </a:pPr>
            <a:r>
              <a:rPr lang="en-AU" dirty="0">
                <a:solidFill>
                  <a:srgbClr val="00205C"/>
                </a:solidFill>
              </a:rPr>
              <a:t>Multiple subject changes – this can affect the “completed core” component of QCE </a:t>
            </a:r>
            <a:endParaRPr lang="en-AU" dirty="0">
              <a:cs typeface="Calibri"/>
            </a:endParaRPr>
          </a:p>
          <a:p>
            <a:pPr marL="342900" indent="-342900">
              <a:lnSpc>
                <a:spcPct val="110000"/>
              </a:lnSpc>
            </a:pPr>
            <a:r>
              <a:rPr lang="en-AU" dirty="0">
                <a:solidFill>
                  <a:srgbClr val="00205C"/>
                </a:solidFill>
              </a:rPr>
              <a:t>Not passing subjects, </a:t>
            </a:r>
            <a:r>
              <a:rPr lang="en-AU" b="1" dirty="0">
                <a:solidFill>
                  <a:srgbClr val="00205C"/>
                </a:solidFill>
              </a:rPr>
              <a:t>especially in Year 11</a:t>
            </a:r>
            <a:endParaRPr lang="en-AU" b="1" dirty="0">
              <a:solidFill>
                <a:srgbClr val="00205C"/>
              </a:solidFill>
              <a:cs typeface="Calibri" panose="020F0502020204030204"/>
            </a:endParaRPr>
          </a:p>
          <a:p>
            <a:pPr marL="342900" indent="-342900">
              <a:lnSpc>
                <a:spcPct val="110000"/>
              </a:lnSpc>
            </a:pPr>
            <a:r>
              <a:rPr lang="en-AU" dirty="0">
                <a:solidFill>
                  <a:srgbClr val="00205C"/>
                </a:solidFill>
                <a:cs typeface="Calibri" panose="020F0502020204030204"/>
              </a:rPr>
              <a:t>Attendance / engagement</a:t>
            </a:r>
          </a:p>
          <a:p>
            <a:pPr marL="342900" indent="-342900">
              <a:lnSpc>
                <a:spcPct val="110000"/>
              </a:lnSpc>
            </a:pPr>
            <a:r>
              <a:rPr lang="en-AU" dirty="0">
                <a:solidFill>
                  <a:srgbClr val="00205C"/>
                </a:solidFill>
                <a:cs typeface="Calibri" panose="020F0502020204030204"/>
              </a:rPr>
              <a:t>For students on a Flexible pathway, not supplementing school subjects with certificate courses</a:t>
            </a:r>
          </a:p>
          <a:p>
            <a:pPr marL="342900" indent="-342900">
              <a:lnSpc>
                <a:spcPct val="110000"/>
              </a:lnSpc>
            </a:pPr>
            <a:endParaRPr lang="en-AU" b="1" dirty="0">
              <a:latin typeface="Avenir LT Std 35 Light" panose="020B0402020203020204" pitchFamily="34" charset="0"/>
              <a:cs typeface="Calibri" panose="020F0502020204030204"/>
            </a:endParaRPr>
          </a:p>
          <a:p>
            <a:pPr>
              <a:lnSpc>
                <a:spcPct val="110000"/>
              </a:lnSpc>
            </a:pPr>
            <a:endParaRPr lang="en-AU" dirty="0">
              <a:latin typeface="Avenir LT Std 35 Light" panose="020B0402020203020204" pitchFamily="34" charset="0"/>
            </a:endParaRPr>
          </a:p>
          <a:p>
            <a:pPr>
              <a:lnSpc>
                <a:spcPct val="110000"/>
              </a:lnSpc>
            </a:pPr>
            <a:endParaRPr lang="en-AU" dirty="0">
              <a:latin typeface="Avenir LT Std 35 Light" panose="020B0402020203020204" pitchFamily="34" charset="0"/>
            </a:endParaRPr>
          </a:p>
          <a:p>
            <a:pPr>
              <a:lnSpc>
                <a:spcPct val="110000"/>
              </a:lnSpc>
            </a:pPr>
            <a:endParaRPr lang="en-AU" dirty="0">
              <a:latin typeface="Avenir LT Std 35 Light" panose="020B0402020203020204" pitchFamily="34" charset="0"/>
              <a:cs typeface="Calibri" panose="020F0502020204030204"/>
            </a:endParaRPr>
          </a:p>
        </p:txBody>
      </p:sp>
    </p:spTree>
    <p:extLst>
      <p:ext uri="{BB962C8B-B14F-4D97-AF65-F5344CB8AC3E}">
        <p14:creationId xmlns:p14="http://schemas.microsoft.com/office/powerpoint/2010/main" val="3116921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4809-E4EC-4AF8-A68C-FACE7FC76C4E}"/>
              </a:ext>
            </a:extLst>
          </p:cNvPr>
          <p:cNvSpPr>
            <a:spLocks noGrp="1"/>
          </p:cNvSpPr>
          <p:nvPr>
            <p:ph type="title"/>
          </p:nvPr>
        </p:nvSpPr>
        <p:spPr>
          <a:xfrm>
            <a:off x="589626" y="76228"/>
            <a:ext cx="10515600" cy="1325563"/>
          </a:xfrm>
        </p:spPr>
        <p:txBody>
          <a:bodyPr vert="horz" lIns="91440" tIns="45720" rIns="91440" bIns="45720" rtlCol="0">
            <a:noAutofit/>
          </a:bodyPr>
          <a:lstStyle/>
          <a:p>
            <a:pPr>
              <a:spcBef>
                <a:spcPts val="1000"/>
              </a:spcBef>
            </a:pPr>
            <a:r>
              <a:rPr lang="en-AU" b="1" dirty="0">
                <a:solidFill>
                  <a:srgbClr val="00205C"/>
                </a:solidFill>
                <a:latin typeface="+mn-lt"/>
                <a:ea typeface="+mn-ea"/>
                <a:cs typeface="+mn-cs"/>
              </a:rPr>
              <a:t>What is an ATAR?</a:t>
            </a:r>
          </a:p>
        </p:txBody>
      </p:sp>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599368DD-9B19-40F4-9B14-70E466FEF097}"/>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7" name="Subtitle 2">
            <a:extLst>
              <a:ext uri="{FF2B5EF4-FFF2-40B4-BE49-F238E27FC236}">
                <a16:creationId xmlns:a16="http://schemas.microsoft.com/office/drawing/2014/main" id="{1F4D4D5F-FDE0-43D2-B097-A835984FFA61}"/>
              </a:ext>
            </a:extLst>
          </p:cNvPr>
          <p:cNvSpPr txBox="1">
            <a:spLocks/>
          </p:cNvSpPr>
          <p:nvPr/>
        </p:nvSpPr>
        <p:spPr>
          <a:xfrm>
            <a:off x="611666" y="1670369"/>
            <a:ext cx="7671277" cy="4145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AU" dirty="0">
                <a:solidFill>
                  <a:srgbClr val="00205C"/>
                </a:solidFill>
              </a:rPr>
              <a:t>A number QTAC uses to decide which Year 12 school leavers are offered a place at University. </a:t>
            </a:r>
          </a:p>
          <a:p>
            <a:pPr>
              <a:lnSpc>
                <a:spcPct val="100000"/>
              </a:lnSpc>
              <a:spcBef>
                <a:spcPts val="0"/>
              </a:spcBef>
            </a:pPr>
            <a:endParaRPr lang="en-AU" dirty="0">
              <a:solidFill>
                <a:srgbClr val="00205C"/>
              </a:solidFill>
            </a:endParaRPr>
          </a:p>
          <a:p>
            <a:pPr>
              <a:lnSpc>
                <a:spcPct val="100000"/>
              </a:lnSpc>
              <a:spcBef>
                <a:spcPts val="0"/>
              </a:spcBef>
            </a:pPr>
            <a:r>
              <a:rPr lang="en-AU" dirty="0">
                <a:solidFill>
                  <a:srgbClr val="00205C"/>
                </a:solidFill>
              </a:rPr>
              <a:t>A number on a 2000 point scale from 99.95 to 0.00 in increments of 0.05</a:t>
            </a:r>
          </a:p>
          <a:p>
            <a:pPr>
              <a:lnSpc>
                <a:spcPct val="100000"/>
              </a:lnSpc>
              <a:spcBef>
                <a:spcPts val="0"/>
              </a:spcBef>
            </a:pPr>
            <a:endParaRPr lang="en-AU" dirty="0">
              <a:solidFill>
                <a:srgbClr val="00205C"/>
              </a:solidFill>
            </a:endParaRPr>
          </a:p>
          <a:p>
            <a:pPr>
              <a:lnSpc>
                <a:spcPct val="100000"/>
              </a:lnSpc>
              <a:spcBef>
                <a:spcPts val="0"/>
              </a:spcBef>
            </a:pPr>
            <a:r>
              <a:rPr lang="en-AU" dirty="0">
                <a:solidFill>
                  <a:srgbClr val="00205C"/>
                </a:solidFill>
              </a:rPr>
              <a:t>Designed to be a predictor of first year performance at university. </a:t>
            </a:r>
          </a:p>
          <a:p>
            <a:pPr>
              <a:lnSpc>
                <a:spcPct val="100000"/>
              </a:lnSpc>
              <a:spcBef>
                <a:spcPts val="0"/>
              </a:spcBef>
            </a:pPr>
            <a:endParaRPr lang="en-AU" dirty="0">
              <a:solidFill>
                <a:srgbClr val="00205C"/>
              </a:solidFill>
            </a:endParaRPr>
          </a:p>
          <a:p>
            <a:pPr>
              <a:lnSpc>
                <a:spcPct val="100000"/>
              </a:lnSpc>
              <a:spcBef>
                <a:spcPts val="0"/>
              </a:spcBef>
            </a:pPr>
            <a:r>
              <a:rPr lang="en-AU" dirty="0">
                <a:solidFill>
                  <a:srgbClr val="00205C"/>
                </a:solidFill>
              </a:rPr>
              <a:t>Has a ‘lifespan’ of about 3 months after school </a:t>
            </a:r>
          </a:p>
          <a:p>
            <a:pPr marL="0" indent="0">
              <a:buNone/>
            </a:pPr>
            <a:endParaRPr lang="en-AU" sz="2400" dirty="0">
              <a:solidFill>
                <a:srgbClr val="00205C"/>
              </a:solidFill>
              <a:latin typeface="Avenir LT Std 35 Light" panose="020B0402020203020204" pitchFamily="34" charset="0"/>
            </a:endParaRPr>
          </a:p>
          <a:p>
            <a:pPr marL="0" indent="0">
              <a:buNone/>
            </a:pPr>
            <a:endParaRPr lang="en-AU" sz="2400" b="1" dirty="0">
              <a:solidFill>
                <a:srgbClr val="00205C"/>
              </a:solidFill>
              <a:latin typeface="Avenir LT Std 35 Light" panose="020B0402020203020204" pitchFamily="34" charset="0"/>
            </a:endParaRPr>
          </a:p>
          <a:p>
            <a:pPr marL="0" indent="0">
              <a:buNone/>
            </a:pPr>
            <a:endParaRPr lang="en-AU" sz="2400" b="1" dirty="0">
              <a:solidFill>
                <a:srgbClr val="00205C"/>
              </a:solidFill>
              <a:latin typeface="Avenir LT Std 35 Light" panose="020B0402020203020204" pitchFamily="34" charset="0"/>
            </a:endParaRPr>
          </a:p>
        </p:txBody>
      </p:sp>
      <p:grpSp>
        <p:nvGrpSpPr>
          <p:cNvPr id="11" name="Group 10">
            <a:extLst>
              <a:ext uri="{FF2B5EF4-FFF2-40B4-BE49-F238E27FC236}">
                <a16:creationId xmlns:a16="http://schemas.microsoft.com/office/drawing/2014/main" id="{40DD3FF1-0D78-478E-AEEA-242AD3AC2E8D}"/>
              </a:ext>
            </a:extLst>
          </p:cNvPr>
          <p:cNvGrpSpPr/>
          <p:nvPr/>
        </p:nvGrpSpPr>
        <p:grpSpPr>
          <a:xfrm>
            <a:off x="8757574" y="1627385"/>
            <a:ext cx="3670806" cy="5348499"/>
            <a:chOff x="7374998" y="721192"/>
            <a:chExt cx="3670806" cy="5348499"/>
          </a:xfrm>
        </p:grpSpPr>
        <p:grpSp>
          <p:nvGrpSpPr>
            <p:cNvPr id="12" name="Group 11">
              <a:extLst>
                <a:ext uri="{FF2B5EF4-FFF2-40B4-BE49-F238E27FC236}">
                  <a16:creationId xmlns:a16="http://schemas.microsoft.com/office/drawing/2014/main" id="{8DB5EF22-82EF-457F-A87A-94EB07498265}"/>
                </a:ext>
              </a:extLst>
            </p:cNvPr>
            <p:cNvGrpSpPr/>
            <p:nvPr/>
          </p:nvGrpSpPr>
          <p:grpSpPr>
            <a:xfrm>
              <a:off x="7374998" y="721192"/>
              <a:ext cx="3670806" cy="646331"/>
              <a:chOff x="7374998" y="721192"/>
              <a:chExt cx="3670806" cy="646331"/>
            </a:xfrm>
          </p:grpSpPr>
          <p:sp>
            <p:nvSpPr>
              <p:cNvPr id="26" name="Rectangle 25">
                <a:extLst>
                  <a:ext uri="{FF2B5EF4-FFF2-40B4-BE49-F238E27FC236}">
                    <a16:creationId xmlns:a16="http://schemas.microsoft.com/office/drawing/2014/main" id="{083F3ADC-B244-4F65-BEBD-466233BD4EC2}"/>
                  </a:ext>
                </a:extLst>
              </p:cNvPr>
              <p:cNvSpPr/>
              <p:nvPr/>
            </p:nvSpPr>
            <p:spPr>
              <a:xfrm>
                <a:off x="7374998" y="764176"/>
                <a:ext cx="1009403" cy="587724"/>
              </a:xfrm>
              <a:prstGeom prst="rect">
                <a:avLst/>
              </a:prstGeom>
              <a:noFill/>
              <a:ln w="9525" cap="flat" cmpd="sng" algn="ctr">
                <a:solidFill>
                  <a:srgbClr val="00205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AU">
                    <a:solidFill>
                      <a:srgbClr val="00205C"/>
                    </a:solidFill>
                    <a:latin typeface="Avenir LT Std 35 Light" panose="020B0402020203020204" pitchFamily="34" charset="0"/>
                  </a:rPr>
                  <a:t>99.95</a:t>
                </a:r>
              </a:p>
            </p:txBody>
          </p:sp>
          <p:sp>
            <p:nvSpPr>
              <p:cNvPr id="27" name="TextBox 26">
                <a:extLst>
                  <a:ext uri="{FF2B5EF4-FFF2-40B4-BE49-F238E27FC236}">
                    <a16:creationId xmlns:a16="http://schemas.microsoft.com/office/drawing/2014/main" id="{9DD5ECB7-E9D5-4F2D-8D15-53FCBE2AA44F}"/>
                  </a:ext>
                </a:extLst>
              </p:cNvPr>
              <p:cNvSpPr txBox="1"/>
              <p:nvPr/>
            </p:nvSpPr>
            <p:spPr>
              <a:xfrm>
                <a:off x="8504483" y="721192"/>
                <a:ext cx="2541321" cy="646331"/>
              </a:xfrm>
              <a:prstGeom prst="rect">
                <a:avLst/>
              </a:prstGeom>
              <a:noFill/>
            </p:spPr>
            <p:txBody>
              <a:bodyPr wrap="square" rtlCol="0">
                <a:spAutoFit/>
              </a:bodyPr>
              <a:lstStyle/>
              <a:p>
                <a:r>
                  <a:rPr lang="en-AU">
                    <a:solidFill>
                      <a:srgbClr val="00205C"/>
                    </a:solidFill>
                    <a:latin typeface="Avenir LT Std 35 Light" panose="020B0402020203020204" pitchFamily="34" charset="0"/>
                  </a:rPr>
                  <a:t>approx. 30 </a:t>
                </a:r>
              </a:p>
              <a:p>
                <a:r>
                  <a:rPr lang="en-AU">
                    <a:solidFill>
                      <a:srgbClr val="00205C"/>
                    </a:solidFill>
                    <a:latin typeface="Avenir LT Std 35 Light" panose="020B0402020203020204" pitchFamily="34" charset="0"/>
                  </a:rPr>
                  <a:t>QLD students</a:t>
                </a:r>
              </a:p>
            </p:txBody>
          </p:sp>
        </p:grpSp>
        <p:grpSp>
          <p:nvGrpSpPr>
            <p:cNvPr id="13" name="Group 12">
              <a:extLst>
                <a:ext uri="{FF2B5EF4-FFF2-40B4-BE49-F238E27FC236}">
                  <a16:creationId xmlns:a16="http://schemas.microsoft.com/office/drawing/2014/main" id="{F501D8D9-229A-4D63-8355-3381F0FA1E19}"/>
                </a:ext>
              </a:extLst>
            </p:cNvPr>
            <p:cNvGrpSpPr/>
            <p:nvPr/>
          </p:nvGrpSpPr>
          <p:grpSpPr>
            <a:xfrm>
              <a:off x="7383026" y="3296868"/>
              <a:ext cx="3662778" cy="646331"/>
              <a:chOff x="7383026" y="135265"/>
              <a:chExt cx="3662778" cy="646331"/>
            </a:xfrm>
          </p:grpSpPr>
          <p:sp>
            <p:nvSpPr>
              <p:cNvPr id="24" name="Rectangle 23">
                <a:extLst>
                  <a:ext uri="{FF2B5EF4-FFF2-40B4-BE49-F238E27FC236}">
                    <a16:creationId xmlns:a16="http://schemas.microsoft.com/office/drawing/2014/main" id="{DC236944-39F8-41F4-BA5D-DA48A724B8DF}"/>
                  </a:ext>
                </a:extLst>
              </p:cNvPr>
              <p:cNvSpPr/>
              <p:nvPr/>
            </p:nvSpPr>
            <p:spPr>
              <a:xfrm>
                <a:off x="7383026" y="192139"/>
                <a:ext cx="1009403" cy="587724"/>
              </a:xfrm>
              <a:prstGeom prst="rect">
                <a:avLst/>
              </a:prstGeom>
              <a:noFill/>
              <a:ln w="9525" cap="flat" cmpd="sng" algn="ctr">
                <a:solidFill>
                  <a:srgbClr val="00205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AU">
                    <a:solidFill>
                      <a:srgbClr val="00205C"/>
                    </a:solidFill>
                    <a:latin typeface="Avenir LT Std 35 Light" panose="020B0402020203020204" pitchFamily="34" charset="0"/>
                  </a:rPr>
                  <a:t>99.80</a:t>
                </a:r>
              </a:p>
            </p:txBody>
          </p:sp>
          <p:sp>
            <p:nvSpPr>
              <p:cNvPr id="25" name="TextBox 24">
                <a:extLst>
                  <a:ext uri="{FF2B5EF4-FFF2-40B4-BE49-F238E27FC236}">
                    <a16:creationId xmlns:a16="http://schemas.microsoft.com/office/drawing/2014/main" id="{D88E26AA-DCCF-436E-B320-CD8A3ABBC235}"/>
                  </a:ext>
                </a:extLst>
              </p:cNvPr>
              <p:cNvSpPr txBox="1"/>
              <p:nvPr/>
            </p:nvSpPr>
            <p:spPr>
              <a:xfrm>
                <a:off x="8504483" y="135265"/>
                <a:ext cx="2541321" cy="646331"/>
              </a:xfrm>
              <a:prstGeom prst="rect">
                <a:avLst/>
              </a:prstGeom>
              <a:noFill/>
            </p:spPr>
            <p:txBody>
              <a:bodyPr wrap="square" rtlCol="0">
                <a:spAutoFit/>
              </a:bodyPr>
              <a:lstStyle/>
              <a:p>
                <a:r>
                  <a:rPr lang="en-AU">
                    <a:solidFill>
                      <a:srgbClr val="00205C"/>
                    </a:solidFill>
                    <a:latin typeface="Avenir LT Std 35 Light" panose="020B0402020203020204" pitchFamily="34" charset="0"/>
                  </a:rPr>
                  <a:t>approx. 30 </a:t>
                </a:r>
              </a:p>
              <a:p>
                <a:r>
                  <a:rPr lang="en-AU">
                    <a:solidFill>
                      <a:srgbClr val="00205C"/>
                    </a:solidFill>
                    <a:latin typeface="Avenir LT Std 35 Light" panose="020B0402020203020204" pitchFamily="34" charset="0"/>
                  </a:rPr>
                  <a:t>QLD students</a:t>
                </a:r>
              </a:p>
            </p:txBody>
          </p:sp>
        </p:grpSp>
        <p:grpSp>
          <p:nvGrpSpPr>
            <p:cNvPr id="14" name="Group 13">
              <a:extLst>
                <a:ext uri="{FF2B5EF4-FFF2-40B4-BE49-F238E27FC236}">
                  <a16:creationId xmlns:a16="http://schemas.microsoft.com/office/drawing/2014/main" id="{4A19DBB3-C203-4FE6-9D85-C52DF1F5D2FC}"/>
                </a:ext>
              </a:extLst>
            </p:cNvPr>
            <p:cNvGrpSpPr/>
            <p:nvPr/>
          </p:nvGrpSpPr>
          <p:grpSpPr>
            <a:xfrm>
              <a:off x="7383026" y="1522257"/>
              <a:ext cx="3662778" cy="646331"/>
              <a:chOff x="7383026" y="490373"/>
              <a:chExt cx="3662778" cy="646331"/>
            </a:xfrm>
          </p:grpSpPr>
          <p:sp>
            <p:nvSpPr>
              <p:cNvPr id="22" name="Rectangle 21">
                <a:extLst>
                  <a:ext uri="{FF2B5EF4-FFF2-40B4-BE49-F238E27FC236}">
                    <a16:creationId xmlns:a16="http://schemas.microsoft.com/office/drawing/2014/main" id="{24444829-8099-49F2-B8C0-AC3CF42F466F}"/>
                  </a:ext>
                </a:extLst>
              </p:cNvPr>
              <p:cNvSpPr/>
              <p:nvPr/>
            </p:nvSpPr>
            <p:spPr>
              <a:xfrm>
                <a:off x="7383026" y="512526"/>
                <a:ext cx="1009403" cy="587724"/>
              </a:xfrm>
              <a:prstGeom prst="rect">
                <a:avLst/>
              </a:prstGeom>
              <a:noFill/>
              <a:ln w="9525" cap="flat" cmpd="sng" algn="ctr">
                <a:solidFill>
                  <a:srgbClr val="00205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AU">
                    <a:solidFill>
                      <a:srgbClr val="00205C"/>
                    </a:solidFill>
                    <a:latin typeface="Avenir LT Std 35 Light" panose="020B0402020203020204" pitchFamily="34" charset="0"/>
                  </a:rPr>
                  <a:t>99.90</a:t>
                </a:r>
              </a:p>
            </p:txBody>
          </p:sp>
          <p:sp>
            <p:nvSpPr>
              <p:cNvPr id="23" name="TextBox 22">
                <a:extLst>
                  <a:ext uri="{FF2B5EF4-FFF2-40B4-BE49-F238E27FC236}">
                    <a16:creationId xmlns:a16="http://schemas.microsoft.com/office/drawing/2014/main" id="{75966CA6-2066-4088-A6F8-040BF22650AE}"/>
                  </a:ext>
                </a:extLst>
              </p:cNvPr>
              <p:cNvSpPr txBox="1"/>
              <p:nvPr/>
            </p:nvSpPr>
            <p:spPr>
              <a:xfrm>
                <a:off x="8504483" y="490373"/>
                <a:ext cx="2541321" cy="646331"/>
              </a:xfrm>
              <a:prstGeom prst="rect">
                <a:avLst/>
              </a:prstGeom>
              <a:noFill/>
            </p:spPr>
            <p:txBody>
              <a:bodyPr wrap="square" rtlCol="0">
                <a:spAutoFit/>
              </a:bodyPr>
              <a:lstStyle/>
              <a:p>
                <a:r>
                  <a:rPr lang="en-AU">
                    <a:solidFill>
                      <a:srgbClr val="00205C"/>
                    </a:solidFill>
                    <a:latin typeface="Avenir LT Std 35 Light" panose="020B0402020203020204" pitchFamily="34" charset="0"/>
                  </a:rPr>
                  <a:t>approx. 30 </a:t>
                </a:r>
              </a:p>
              <a:p>
                <a:r>
                  <a:rPr lang="en-AU">
                    <a:solidFill>
                      <a:srgbClr val="00205C"/>
                    </a:solidFill>
                    <a:latin typeface="Avenir LT Std 35 Light" panose="020B0402020203020204" pitchFamily="34" charset="0"/>
                  </a:rPr>
                  <a:t>QLD students</a:t>
                </a:r>
              </a:p>
            </p:txBody>
          </p:sp>
        </p:grpSp>
        <p:grpSp>
          <p:nvGrpSpPr>
            <p:cNvPr id="15" name="Group 14">
              <a:extLst>
                <a:ext uri="{FF2B5EF4-FFF2-40B4-BE49-F238E27FC236}">
                  <a16:creationId xmlns:a16="http://schemas.microsoft.com/office/drawing/2014/main" id="{0E4F02FB-1A8B-4B6D-97CD-0EBD9D624BFB}"/>
                </a:ext>
              </a:extLst>
            </p:cNvPr>
            <p:cNvGrpSpPr/>
            <p:nvPr/>
          </p:nvGrpSpPr>
          <p:grpSpPr>
            <a:xfrm>
              <a:off x="7383026" y="2375359"/>
              <a:ext cx="3662778" cy="646331"/>
              <a:chOff x="7383026" y="277309"/>
              <a:chExt cx="3662778" cy="646331"/>
            </a:xfrm>
          </p:grpSpPr>
          <p:sp>
            <p:nvSpPr>
              <p:cNvPr id="20" name="Rectangle 19">
                <a:extLst>
                  <a:ext uri="{FF2B5EF4-FFF2-40B4-BE49-F238E27FC236}">
                    <a16:creationId xmlns:a16="http://schemas.microsoft.com/office/drawing/2014/main" id="{2ACF6F28-BB7E-451D-AD15-498E175C874C}"/>
                  </a:ext>
                </a:extLst>
              </p:cNvPr>
              <p:cNvSpPr/>
              <p:nvPr/>
            </p:nvSpPr>
            <p:spPr>
              <a:xfrm>
                <a:off x="7383026" y="296029"/>
                <a:ext cx="1009403" cy="627611"/>
              </a:xfrm>
              <a:prstGeom prst="rect">
                <a:avLst/>
              </a:prstGeom>
              <a:noFill/>
              <a:ln w="9525" cap="flat" cmpd="sng" algn="ctr">
                <a:solidFill>
                  <a:srgbClr val="00205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AU">
                    <a:solidFill>
                      <a:srgbClr val="00205C"/>
                    </a:solidFill>
                    <a:latin typeface="Avenir LT Std 35 Light" panose="020B0402020203020204" pitchFamily="34" charset="0"/>
                  </a:rPr>
                  <a:t>99.85</a:t>
                </a:r>
              </a:p>
            </p:txBody>
          </p:sp>
          <p:sp>
            <p:nvSpPr>
              <p:cNvPr id="21" name="TextBox 20">
                <a:extLst>
                  <a:ext uri="{FF2B5EF4-FFF2-40B4-BE49-F238E27FC236}">
                    <a16:creationId xmlns:a16="http://schemas.microsoft.com/office/drawing/2014/main" id="{C74F1D29-4AF0-4C64-B86C-1FECE75EA5F4}"/>
                  </a:ext>
                </a:extLst>
              </p:cNvPr>
              <p:cNvSpPr txBox="1"/>
              <p:nvPr/>
            </p:nvSpPr>
            <p:spPr>
              <a:xfrm>
                <a:off x="8504483" y="277309"/>
                <a:ext cx="2541321" cy="646331"/>
              </a:xfrm>
              <a:prstGeom prst="rect">
                <a:avLst/>
              </a:prstGeom>
              <a:noFill/>
            </p:spPr>
            <p:txBody>
              <a:bodyPr wrap="square" rtlCol="0">
                <a:spAutoFit/>
              </a:bodyPr>
              <a:lstStyle/>
              <a:p>
                <a:r>
                  <a:rPr lang="en-AU">
                    <a:solidFill>
                      <a:srgbClr val="00205C"/>
                    </a:solidFill>
                    <a:latin typeface="Avenir LT Std 35 Light" panose="020B0402020203020204" pitchFamily="34" charset="0"/>
                  </a:rPr>
                  <a:t>approx. 30 </a:t>
                </a:r>
              </a:p>
              <a:p>
                <a:r>
                  <a:rPr lang="en-AU">
                    <a:solidFill>
                      <a:srgbClr val="00205C"/>
                    </a:solidFill>
                    <a:latin typeface="Avenir LT Std 35 Light" panose="020B0402020203020204" pitchFamily="34" charset="0"/>
                  </a:rPr>
                  <a:t>QLD students</a:t>
                </a:r>
              </a:p>
            </p:txBody>
          </p:sp>
        </p:grpSp>
        <p:grpSp>
          <p:nvGrpSpPr>
            <p:cNvPr id="16" name="Group 15">
              <a:extLst>
                <a:ext uri="{FF2B5EF4-FFF2-40B4-BE49-F238E27FC236}">
                  <a16:creationId xmlns:a16="http://schemas.microsoft.com/office/drawing/2014/main" id="{F776266A-9EB7-4B00-A49B-8054D53ED67C}"/>
                </a:ext>
              </a:extLst>
            </p:cNvPr>
            <p:cNvGrpSpPr/>
            <p:nvPr/>
          </p:nvGrpSpPr>
          <p:grpSpPr>
            <a:xfrm>
              <a:off x="7383026" y="4361394"/>
              <a:ext cx="3646723" cy="1708297"/>
              <a:chOff x="7399081" y="-617773"/>
              <a:chExt cx="3646723" cy="1708297"/>
            </a:xfrm>
          </p:grpSpPr>
          <p:sp>
            <p:nvSpPr>
              <p:cNvPr id="18" name="Rectangle 17">
                <a:extLst>
                  <a:ext uri="{FF2B5EF4-FFF2-40B4-BE49-F238E27FC236}">
                    <a16:creationId xmlns:a16="http://schemas.microsoft.com/office/drawing/2014/main" id="{F0EE8991-4B14-429D-A5AB-666CE14286DA}"/>
                  </a:ext>
                </a:extLst>
              </p:cNvPr>
              <p:cNvSpPr/>
              <p:nvPr/>
            </p:nvSpPr>
            <p:spPr>
              <a:xfrm>
                <a:off x="7399081" y="-617773"/>
                <a:ext cx="1009403" cy="547864"/>
              </a:xfrm>
              <a:prstGeom prst="rect">
                <a:avLst/>
              </a:prstGeom>
              <a:noFill/>
              <a:ln w="9525" cap="flat" cmpd="sng" algn="ctr">
                <a:solidFill>
                  <a:srgbClr val="00205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AU">
                    <a:solidFill>
                      <a:srgbClr val="00205C"/>
                    </a:solidFill>
                    <a:latin typeface="Avenir LT Std 35 Light" panose="020B0402020203020204" pitchFamily="34" charset="0"/>
                  </a:rPr>
                  <a:t>30.00</a:t>
                </a:r>
              </a:p>
            </p:txBody>
          </p:sp>
          <p:sp>
            <p:nvSpPr>
              <p:cNvPr id="19" name="TextBox 18">
                <a:extLst>
                  <a:ext uri="{FF2B5EF4-FFF2-40B4-BE49-F238E27FC236}">
                    <a16:creationId xmlns:a16="http://schemas.microsoft.com/office/drawing/2014/main" id="{A1131140-B2BA-48BD-86B2-9BAF0C26AA0B}"/>
                  </a:ext>
                </a:extLst>
              </p:cNvPr>
              <p:cNvSpPr txBox="1"/>
              <p:nvPr/>
            </p:nvSpPr>
            <p:spPr>
              <a:xfrm>
                <a:off x="8504483" y="721192"/>
                <a:ext cx="2541321" cy="369332"/>
              </a:xfrm>
              <a:prstGeom prst="rect">
                <a:avLst/>
              </a:prstGeom>
              <a:noFill/>
            </p:spPr>
            <p:txBody>
              <a:bodyPr wrap="square" rtlCol="0">
                <a:spAutoFit/>
              </a:bodyPr>
              <a:lstStyle/>
              <a:p>
                <a:endParaRPr lang="en-AU"/>
              </a:p>
            </p:txBody>
          </p:sp>
        </p:grpSp>
        <p:cxnSp>
          <p:nvCxnSpPr>
            <p:cNvPr id="17" name="Straight Connector 16">
              <a:extLst>
                <a:ext uri="{FF2B5EF4-FFF2-40B4-BE49-F238E27FC236}">
                  <a16:creationId xmlns:a16="http://schemas.microsoft.com/office/drawing/2014/main" id="{568F766C-A2D4-48B9-815B-DF29D08E967C}"/>
                </a:ext>
              </a:extLst>
            </p:cNvPr>
            <p:cNvCxnSpPr>
              <a:cxnSpLocks/>
            </p:cNvCxnSpPr>
            <p:nvPr/>
          </p:nvCxnSpPr>
          <p:spPr>
            <a:xfrm>
              <a:off x="7887728" y="3945996"/>
              <a:ext cx="0" cy="415397"/>
            </a:xfrm>
            <a:prstGeom prst="line">
              <a:avLst/>
            </a:prstGeom>
            <a:ln w="9525" cap="flat" cmpd="sng" algn="ctr">
              <a:solidFill>
                <a:srgbClr val="00205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159312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5A8E0471-AF45-46BB-A004-AFDB002C3C42}"/>
              </a:ext>
            </a:extLst>
          </p:cNvPr>
          <p:cNvSpPr>
            <a:spLocks noGrp="1"/>
          </p:cNvSpPr>
          <p:nvPr>
            <p:ph type="title"/>
          </p:nvPr>
        </p:nvSpPr>
        <p:spPr>
          <a:xfrm>
            <a:off x="589626" y="162044"/>
            <a:ext cx="8225900" cy="1325563"/>
          </a:xfrm>
        </p:spPr>
        <p:txBody>
          <a:bodyPr>
            <a:normAutofit/>
          </a:bodyPr>
          <a:lstStyle/>
          <a:p>
            <a:r>
              <a:rPr lang="en-AU" sz="4000" b="1" dirty="0">
                <a:solidFill>
                  <a:srgbClr val="00205C"/>
                </a:solidFill>
                <a:latin typeface="+mn-lt"/>
              </a:rPr>
              <a:t>Should your student be on an ATAR Pathway?</a:t>
            </a:r>
          </a:p>
        </p:txBody>
      </p:sp>
      <p:pic>
        <p:nvPicPr>
          <p:cNvPr id="14" name="Picture 13">
            <a:extLst>
              <a:ext uri="{FF2B5EF4-FFF2-40B4-BE49-F238E27FC236}">
                <a16:creationId xmlns:a16="http://schemas.microsoft.com/office/drawing/2014/main" id="{EA6D4026-A52B-4433-970F-5C6122161828}"/>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8" name="Subtitle 2">
            <a:extLst>
              <a:ext uri="{FF2B5EF4-FFF2-40B4-BE49-F238E27FC236}">
                <a16:creationId xmlns:a16="http://schemas.microsoft.com/office/drawing/2014/main" id="{A0C50340-5802-48B9-A0F7-7653EC56EBA9}"/>
              </a:ext>
            </a:extLst>
          </p:cNvPr>
          <p:cNvSpPr txBox="1">
            <a:spLocks/>
          </p:cNvSpPr>
          <p:nvPr/>
        </p:nvSpPr>
        <p:spPr>
          <a:xfrm>
            <a:off x="589626" y="1682295"/>
            <a:ext cx="10667654" cy="48237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AU" dirty="0">
                <a:solidFill>
                  <a:srgbClr val="00205C"/>
                </a:solidFill>
              </a:rPr>
              <a:t>An ATAR of about 60 is the bare minimum to secure a place at university.</a:t>
            </a:r>
            <a:endParaRPr lang="en-AU" dirty="0">
              <a:solidFill>
                <a:srgbClr val="00205C"/>
              </a:solidFill>
              <a:cs typeface="Calibri"/>
            </a:endParaRPr>
          </a:p>
          <a:p>
            <a:pPr marL="342900" indent="-342900"/>
            <a:r>
              <a:rPr lang="en-AU" b="1" dirty="0">
                <a:solidFill>
                  <a:srgbClr val="00205C"/>
                </a:solidFill>
              </a:rPr>
              <a:t>Students need to be achieving As and/or Bs in General subjects (better than 65%) </a:t>
            </a:r>
          </a:p>
          <a:p>
            <a:pPr marL="342900" indent="-342900"/>
            <a:r>
              <a:rPr lang="en-AU" dirty="0">
                <a:solidFill>
                  <a:srgbClr val="00205C"/>
                </a:solidFill>
                <a:cs typeface="Calibri"/>
              </a:rPr>
              <a:t>This is the reason for our Readiness Criteria </a:t>
            </a:r>
            <a:r>
              <a:rPr lang="en-AU" b="1" dirty="0">
                <a:solidFill>
                  <a:srgbClr val="00205C"/>
                </a:solidFill>
                <a:cs typeface="Calibri"/>
              </a:rPr>
              <a:t>(found in your pack) </a:t>
            </a:r>
          </a:p>
          <a:p>
            <a:pPr marL="342900" indent="-342900"/>
            <a:r>
              <a:rPr lang="en-AU" dirty="0">
                <a:solidFill>
                  <a:srgbClr val="00205C"/>
                </a:solidFill>
                <a:cs typeface="Calibri"/>
              </a:rPr>
              <a:t>The work in General Subjects is a lot harder in Year 11, and there is more of it. </a:t>
            </a:r>
          </a:p>
          <a:p>
            <a:pPr marL="342900" indent="-342900" algn="l">
              <a:buChar char="•"/>
            </a:pPr>
            <a:r>
              <a:rPr lang="en-AU" dirty="0">
                <a:solidFill>
                  <a:srgbClr val="00205C"/>
                </a:solidFill>
                <a:cs typeface="Calibri"/>
              </a:rPr>
              <a:t>It is not unusual for a student’s results to drop by a whole grade in Year 11</a:t>
            </a:r>
          </a:p>
          <a:p>
            <a:pPr marL="342900" indent="-342900" algn="l">
              <a:buChar char="•"/>
            </a:pPr>
            <a:r>
              <a:rPr lang="en-AU" dirty="0">
                <a:solidFill>
                  <a:srgbClr val="00205C"/>
                </a:solidFill>
                <a:cs typeface="Calibri"/>
              </a:rPr>
              <a:t>Studying for an ATAR is not a ‘back-up’ plan – it needs to be the focus</a:t>
            </a:r>
          </a:p>
        </p:txBody>
      </p:sp>
    </p:spTree>
    <p:extLst>
      <p:ext uri="{BB962C8B-B14F-4D97-AF65-F5344CB8AC3E}">
        <p14:creationId xmlns:p14="http://schemas.microsoft.com/office/powerpoint/2010/main" val="1487019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9177E020-B310-45F2-A56D-9CB6A55948DD}"/>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7" name="Title 1">
            <a:extLst>
              <a:ext uri="{FF2B5EF4-FFF2-40B4-BE49-F238E27FC236}">
                <a16:creationId xmlns:a16="http://schemas.microsoft.com/office/drawing/2014/main" id="{D8114B5A-14B8-4AA7-A730-5F44ED420500}"/>
              </a:ext>
            </a:extLst>
          </p:cNvPr>
          <p:cNvSpPr>
            <a:spLocks noGrp="1"/>
          </p:cNvSpPr>
          <p:nvPr>
            <p:ph type="title"/>
          </p:nvPr>
        </p:nvSpPr>
        <p:spPr>
          <a:xfrm>
            <a:off x="589626" y="76228"/>
            <a:ext cx="10515600" cy="1325563"/>
          </a:xfrm>
        </p:spPr>
        <p:txBody>
          <a:bodyPr/>
          <a:lstStyle/>
          <a:p>
            <a:r>
              <a:rPr lang="en-AU" sz="4400" b="1" dirty="0">
                <a:solidFill>
                  <a:srgbClr val="00205C"/>
                </a:solidFill>
                <a:latin typeface="+mn-lt"/>
              </a:rPr>
              <a:t>ATAR Pathways</a:t>
            </a:r>
          </a:p>
        </p:txBody>
      </p:sp>
      <p:pic>
        <p:nvPicPr>
          <p:cNvPr id="3" name="Picture 2">
            <a:extLst>
              <a:ext uri="{FF2B5EF4-FFF2-40B4-BE49-F238E27FC236}">
                <a16:creationId xmlns:a16="http://schemas.microsoft.com/office/drawing/2014/main" id="{D733B612-CF35-480B-804D-6CCE78CECB4F}"/>
              </a:ext>
            </a:extLst>
          </p:cNvPr>
          <p:cNvPicPr>
            <a:picLocks noChangeAspect="1"/>
          </p:cNvPicPr>
          <p:nvPr/>
        </p:nvPicPr>
        <p:blipFill rotWithShape="1">
          <a:blip r:embed="rId3">
            <a:extLst>
              <a:ext uri="{28A0092B-C50C-407E-A947-70E740481C1C}">
                <a14:useLocalDpi xmlns:a14="http://schemas.microsoft.com/office/drawing/2010/main" val="0"/>
              </a:ext>
            </a:extLst>
          </a:blip>
          <a:srcRect l="24711" t="9726" b="9959"/>
          <a:stretch/>
        </p:blipFill>
        <p:spPr>
          <a:xfrm>
            <a:off x="-2" y="2276271"/>
            <a:ext cx="6027065" cy="3616522"/>
          </a:xfrm>
          <a:prstGeom prst="rect">
            <a:avLst/>
          </a:prstGeom>
        </p:spPr>
      </p:pic>
      <p:pic>
        <p:nvPicPr>
          <p:cNvPr id="5" name="Picture 4">
            <a:extLst>
              <a:ext uri="{FF2B5EF4-FFF2-40B4-BE49-F238E27FC236}">
                <a16:creationId xmlns:a16="http://schemas.microsoft.com/office/drawing/2014/main" id="{CE1C4AEF-15FE-4927-A0DB-A347FC6D99D0}"/>
              </a:ext>
            </a:extLst>
          </p:cNvPr>
          <p:cNvPicPr>
            <a:picLocks noChangeAspect="1"/>
          </p:cNvPicPr>
          <p:nvPr/>
        </p:nvPicPr>
        <p:blipFill rotWithShape="1">
          <a:blip r:embed="rId4">
            <a:extLst>
              <a:ext uri="{28A0092B-C50C-407E-A947-70E740481C1C}">
                <a14:useLocalDpi xmlns:a14="http://schemas.microsoft.com/office/drawing/2010/main" val="0"/>
              </a:ext>
            </a:extLst>
          </a:blip>
          <a:srcRect l="24711" t="9798" b="9888"/>
          <a:stretch/>
        </p:blipFill>
        <p:spPr>
          <a:xfrm>
            <a:off x="6164934" y="2276271"/>
            <a:ext cx="6027066" cy="3616522"/>
          </a:xfrm>
          <a:prstGeom prst="rect">
            <a:avLst/>
          </a:prstGeom>
        </p:spPr>
      </p:pic>
      <p:sp>
        <p:nvSpPr>
          <p:cNvPr id="12" name="Title 1">
            <a:extLst>
              <a:ext uri="{FF2B5EF4-FFF2-40B4-BE49-F238E27FC236}">
                <a16:creationId xmlns:a16="http://schemas.microsoft.com/office/drawing/2014/main" id="{00DE5C9C-5ADB-4E78-AC23-0F1B8678EFC1}"/>
              </a:ext>
            </a:extLst>
          </p:cNvPr>
          <p:cNvSpPr txBox="1">
            <a:spLocks/>
          </p:cNvSpPr>
          <p:nvPr/>
        </p:nvSpPr>
        <p:spPr>
          <a:xfrm>
            <a:off x="577655" y="1630695"/>
            <a:ext cx="3662778" cy="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200" dirty="0">
                <a:solidFill>
                  <a:srgbClr val="00205C"/>
                </a:solidFill>
                <a:latin typeface="+mn-lt"/>
              </a:rPr>
              <a:t>ATAR Pathway 1</a:t>
            </a:r>
          </a:p>
        </p:txBody>
      </p:sp>
      <p:sp>
        <p:nvSpPr>
          <p:cNvPr id="13" name="Title 1">
            <a:extLst>
              <a:ext uri="{FF2B5EF4-FFF2-40B4-BE49-F238E27FC236}">
                <a16:creationId xmlns:a16="http://schemas.microsoft.com/office/drawing/2014/main" id="{F0B803DB-7E95-42D9-AD81-49847E101620}"/>
              </a:ext>
            </a:extLst>
          </p:cNvPr>
          <p:cNvSpPr txBox="1">
            <a:spLocks/>
          </p:cNvSpPr>
          <p:nvPr/>
        </p:nvSpPr>
        <p:spPr>
          <a:xfrm>
            <a:off x="6164934" y="1636776"/>
            <a:ext cx="3662778" cy="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200">
                <a:solidFill>
                  <a:srgbClr val="00205C"/>
                </a:solidFill>
                <a:latin typeface="+mn-lt"/>
              </a:rPr>
              <a:t>ATAR Pathway 2</a:t>
            </a:r>
          </a:p>
        </p:txBody>
      </p:sp>
    </p:spTree>
    <p:extLst>
      <p:ext uri="{BB962C8B-B14F-4D97-AF65-F5344CB8AC3E}">
        <p14:creationId xmlns:p14="http://schemas.microsoft.com/office/powerpoint/2010/main" val="2994826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5A8E0471-AF45-46BB-A004-AFDB002C3C42}"/>
              </a:ext>
            </a:extLst>
          </p:cNvPr>
          <p:cNvSpPr>
            <a:spLocks noGrp="1"/>
          </p:cNvSpPr>
          <p:nvPr>
            <p:ph type="title"/>
          </p:nvPr>
        </p:nvSpPr>
        <p:spPr>
          <a:xfrm>
            <a:off x="589626" y="76228"/>
            <a:ext cx="8225900" cy="1325563"/>
          </a:xfrm>
        </p:spPr>
        <p:txBody>
          <a:bodyPr/>
          <a:lstStyle/>
          <a:p>
            <a:r>
              <a:rPr lang="en-AU" sz="4400" b="1" dirty="0">
                <a:solidFill>
                  <a:srgbClr val="00205C"/>
                </a:solidFill>
                <a:latin typeface="+mn-lt"/>
              </a:rPr>
              <a:t>Pathways to University</a:t>
            </a:r>
          </a:p>
        </p:txBody>
      </p:sp>
      <p:pic>
        <p:nvPicPr>
          <p:cNvPr id="14" name="Picture 13">
            <a:extLst>
              <a:ext uri="{FF2B5EF4-FFF2-40B4-BE49-F238E27FC236}">
                <a16:creationId xmlns:a16="http://schemas.microsoft.com/office/drawing/2014/main" id="{EA6D4026-A52B-4433-970F-5C6122161828}"/>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pic>
        <p:nvPicPr>
          <p:cNvPr id="3" name="Picture 2">
            <a:extLst>
              <a:ext uri="{FF2B5EF4-FFF2-40B4-BE49-F238E27FC236}">
                <a16:creationId xmlns:a16="http://schemas.microsoft.com/office/drawing/2014/main" id="{84C49AE6-BB8B-DEE8-F984-6A8A08D7BD9C}"/>
              </a:ext>
            </a:extLst>
          </p:cNvPr>
          <p:cNvPicPr>
            <a:picLocks noChangeAspect="1"/>
          </p:cNvPicPr>
          <p:nvPr/>
        </p:nvPicPr>
        <p:blipFill>
          <a:blip r:embed="rId3"/>
          <a:stretch>
            <a:fillRect/>
          </a:stretch>
        </p:blipFill>
        <p:spPr>
          <a:xfrm>
            <a:off x="1541179" y="1199106"/>
            <a:ext cx="7790361" cy="5044412"/>
          </a:xfrm>
          <a:prstGeom prst="rect">
            <a:avLst/>
          </a:prstGeom>
        </p:spPr>
      </p:pic>
    </p:spTree>
    <p:extLst>
      <p:ext uri="{BB962C8B-B14F-4D97-AF65-F5344CB8AC3E}">
        <p14:creationId xmlns:p14="http://schemas.microsoft.com/office/powerpoint/2010/main" val="3615131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4809-E4EC-4AF8-A68C-FACE7FC76C4E}"/>
              </a:ext>
            </a:extLst>
          </p:cNvPr>
          <p:cNvSpPr>
            <a:spLocks noGrp="1"/>
          </p:cNvSpPr>
          <p:nvPr>
            <p:ph type="title"/>
          </p:nvPr>
        </p:nvSpPr>
        <p:spPr>
          <a:xfrm>
            <a:off x="589626" y="76228"/>
            <a:ext cx="10515600" cy="1325563"/>
          </a:xfrm>
        </p:spPr>
        <p:txBody>
          <a:bodyPr>
            <a:normAutofit/>
          </a:bodyPr>
          <a:lstStyle/>
          <a:p>
            <a:r>
              <a:rPr lang="en-AU" sz="4000" b="1" dirty="0">
                <a:solidFill>
                  <a:srgbClr val="00205C"/>
                </a:solidFill>
                <a:latin typeface="+mn-lt"/>
              </a:rPr>
              <a:t>Flexible Pathway</a:t>
            </a:r>
          </a:p>
        </p:txBody>
      </p:sp>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599368DD-9B19-40F4-9B14-70E466FEF097}"/>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pic>
        <p:nvPicPr>
          <p:cNvPr id="7" name="Picture 6">
            <a:extLst>
              <a:ext uri="{FF2B5EF4-FFF2-40B4-BE49-F238E27FC236}">
                <a16:creationId xmlns:a16="http://schemas.microsoft.com/office/drawing/2014/main" id="{8D1AA9B4-234D-4A3A-AB3D-2AF5E00CC5B7}"/>
              </a:ext>
            </a:extLst>
          </p:cNvPr>
          <p:cNvPicPr>
            <a:picLocks noChangeAspect="1"/>
          </p:cNvPicPr>
          <p:nvPr/>
        </p:nvPicPr>
        <p:blipFill rotWithShape="1">
          <a:blip r:embed="rId4">
            <a:extLst>
              <a:ext uri="{28A0092B-C50C-407E-A947-70E740481C1C}">
                <a14:useLocalDpi xmlns:a14="http://schemas.microsoft.com/office/drawing/2010/main" val="0"/>
              </a:ext>
            </a:extLst>
          </a:blip>
          <a:srcRect l="24102" t="9969" b="8960"/>
          <a:stretch/>
        </p:blipFill>
        <p:spPr>
          <a:xfrm>
            <a:off x="2238652" y="1467207"/>
            <a:ext cx="7714696" cy="4635357"/>
          </a:xfrm>
          <a:prstGeom prst="rect">
            <a:avLst/>
          </a:prstGeom>
        </p:spPr>
      </p:pic>
    </p:spTree>
    <p:extLst>
      <p:ext uri="{BB962C8B-B14F-4D97-AF65-F5344CB8AC3E}">
        <p14:creationId xmlns:p14="http://schemas.microsoft.com/office/powerpoint/2010/main" val="235927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9177E020-B310-45F2-A56D-9CB6A55948DD}"/>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7" name="Title 1">
            <a:extLst>
              <a:ext uri="{FF2B5EF4-FFF2-40B4-BE49-F238E27FC236}">
                <a16:creationId xmlns:a16="http://schemas.microsoft.com/office/drawing/2014/main" id="{D8114B5A-14B8-4AA7-A730-5F44ED420500}"/>
              </a:ext>
            </a:extLst>
          </p:cNvPr>
          <p:cNvSpPr>
            <a:spLocks noGrp="1"/>
          </p:cNvSpPr>
          <p:nvPr>
            <p:ph type="title"/>
          </p:nvPr>
        </p:nvSpPr>
        <p:spPr>
          <a:xfrm>
            <a:off x="589626" y="76228"/>
            <a:ext cx="10515600" cy="1325563"/>
          </a:xfrm>
        </p:spPr>
        <p:txBody>
          <a:bodyPr/>
          <a:lstStyle/>
          <a:p>
            <a:r>
              <a:rPr lang="en-AU" sz="4400" b="1" dirty="0">
                <a:solidFill>
                  <a:srgbClr val="00205C"/>
                </a:solidFill>
                <a:latin typeface="+mn-lt"/>
              </a:rPr>
              <a:t>VET Qualifications</a:t>
            </a:r>
          </a:p>
        </p:txBody>
      </p:sp>
      <p:sp>
        <p:nvSpPr>
          <p:cNvPr id="7" name="Subtitle 2">
            <a:extLst>
              <a:ext uri="{FF2B5EF4-FFF2-40B4-BE49-F238E27FC236}">
                <a16:creationId xmlns:a16="http://schemas.microsoft.com/office/drawing/2014/main" id="{1B908B0D-07E0-4246-BE4B-EBDCDE99B600}"/>
              </a:ext>
            </a:extLst>
          </p:cNvPr>
          <p:cNvSpPr txBox="1">
            <a:spLocks/>
          </p:cNvSpPr>
          <p:nvPr/>
        </p:nvSpPr>
        <p:spPr>
          <a:xfrm>
            <a:off x="589626" y="1434498"/>
            <a:ext cx="11012748" cy="50535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b="1" dirty="0">
                <a:solidFill>
                  <a:srgbClr val="00205C"/>
                </a:solidFill>
              </a:rPr>
              <a:t>Internal qualifications </a:t>
            </a:r>
            <a:r>
              <a:rPr lang="en-AU" sz="2000" dirty="0">
                <a:solidFill>
                  <a:srgbClr val="00205C"/>
                </a:solidFill>
              </a:rPr>
              <a:t>– delivered at school as a subject in the timetable. Certificate III or higher have a cost involved.</a:t>
            </a:r>
            <a:endParaRPr lang="en-AU" sz="2000" b="1" dirty="0">
              <a:solidFill>
                <a:srgbClr val="00205C"/>
              </a:solidFill>
            </a:endParaRPr>
          </a:p>
          <a:p>
            <a:pPr marL="0" indent="0">
              <a:buNone/>
            </a:pPr>
            <a:endParaRPr lang="en-AU" sz="2000" dirty="0">
              <a:solidFill>
                <a:srgbClr val="00205C"/>
              </a:solidFill>
            </a:endParaRPr>
          </a:p>
        </p:txBody>
      </p:sp>
      <p:graphicFrame>
        <p:nvGraphicFramePr>
          <p:cNvPr id="2" name="Table 2">
            <a:extLst>
              <a:ext uri="{FF2B5EF4-FFF2-40B4-BE49-F238E27FC236}">
                <a16:creationId xmlns:a16="http://schemas.microsoft.com/office/drawing/2014/main" id="{BA153032-EE88-427E-8388-22A165788AF7}"/>
              </a:ext>
            </a:extLst>
          </p:cNvPr>
          <p:cNvGraphicFramePr>
            <a:graphicFrameLocks noGrp="1"/>
          </p:cNvGraphicFramePr>
          <p:nvPr>
            <p:extLst>
              <p:ext uri="{D42A27DB-BD31-4B8C-83A1-F6EECF244321}">
                <p14:modId xmlns:p14="http://schemas.microsoft.com/office/powerpoint/2010/main" val="2010165457"/>
              </p:ext>
            </p:extLst>
          </p:nvPr>
        </p:nvGraphicFramePr>
        <p:xfrm>
          <a:off x="589625" y="2127759"/>
          <a:ext cx="10904382" cy="3628199"/>
        </p:xfrm>
        <a:graphic>
          <a:graphicData uri="http://schemas.openxmlformats.org/drawingml/2006/table">
            <a:tbl>
              <a:tblPr firstRow="1" bandRow="1">
                <a:tableStyleId>{5C22544A-7EE6-4342-B048-85BDC9FD1C3A}</a:tableStyleId>
              </a:tblPr>
              <a:tblGrid>
                <a:gridCol w="5758198">
                  <a:extLst>
                    <a:ext uri="{9D8B030D-6E8A-4147-A177-3AD203B41FA5}">
                      <a16:colId xmlns:a16="http://schemas.microsoft.com/office/drawing/2014/main" val="2449297809"/>
                    </a:ext>
                  </a:extLst>
                </a:gridCol>
                <a:gridCol w="5146184">
                  <a:extLst>
                    <a:ext uri="{9D8B030D-6E8A-4147-A177-3AD203B41FA5}">
                      <a16:colId xmlns:a16="http://schemas.microsoft.com/office/drawing/2014/main" val="4238978912"/>
                    </a:ext>
                  </a:extLst>
                </a:gridCol>
              </a:tblGrid>
              <a:tr h="444262">
                <a:tc>
                  <a:txBody>
                    <a:bodyPr/>
                    <a:lstStyle/>
                    <a:p>
                      <a:r>
                        <a:rPr lang="en-AU" sz="1800" dirty="0"/>
                        <a:t>Qualification </a:t>
                      </a:r>
                    </a:p>
                  </a:txBody>
                  <a:tcPr>
                    <a:solidFill>
                      <a:srgbClr val="2E449B"/>
                    </a:solidFill>
                  </a:tcPr>
                </a:tc>
                <a:tc>
                  <a:txBody>
                    <a:bodyPr/>
                    <a:lstStyle/>
                    <a:p>
                      <a:r>
                        <a:rPr lang="en-AU" sz="1800"/>
                        <a:t>RTO</a:t>
                      </a:r>
                    </a:p>
                  </a:txBody>
                  <a:tcPr>
                    <a:solidFill>
                      <a:srgbClr val="2E449B"/>
                    </a:solidFill>
                  </a:tcPr>
                </a:tc>
                <a:extLst>
                  <a:ext uri="{0D108BD9-81ED-4DB2-BD59-A6C34878D82A}">
                    <a16:rowId xmlns:a16="http://schemas.microsoft.com/office/drawing/2014/main" val="2538179951"/>
                  </a:ext>
                </a:extLst>
              </a:tr>
              <a:tr h="766809">
                <a:tc>
                  <a:txBody>
                    <a:bodyPr/>
                    <a:lstStyle/>
                    <a:p>
                      <a:pPr marL="0" marR="0" lvl="0" indent="0" algn="l" rtl="0" eaLnBrk="1" fontAlgn="auto" latinLnBrk="0" hangingPunct="1">
                        <a:lnSpc>
                          <a:spcPct val="100000"/>
                        </a:lnSpc>
                        <a:spcBef>
                          <a:spcPts val="0"/>
                        </a:spcBef>
                        <a:spcAft>
                          <a:spcPts val="0"/>
                        </a:spcAft>
                        <a:buClrTx/>
                        <a:buSzTx/>
                        <a:buFontTx/>
                        <a:buNone/>
                      </a:pPr>
                      <a:r>
                        <a:rPr lang="en-AU" sz="1800" dirty="0">
                          <a:solidFill>
                            <a:srgbClr val="00205C"/>
                          </a:solidFill>
                          <a:latin typeface="+mn-lt"/>
                        </a:rPr>
                        <a:t>Certificate II in Sport Coaching + Certificate III in Fitness </a:t>
                      </a:r>
                    </a:p>
                  </a:txBody>
                  <a:tcPr/>
                </a:tc>
                <a:tc>
                  <a:txBody>
                    <a:bodyPr/>
                    <a:lstStyle/>
                    <a:p>
                      <a:r>
                        <a:rPr lang="en-AU" sz="1800" dirty="0" err="1">
                          <a:solidFill>
                            <a:srgbClr val="00205C"/>
                          </a:solidFill>
                          <a:latin typeface="+mn-lt"/>
                        </a:rPr>
                        <a:t>GeSS</a:t>
                      </a:r>
                      <a:r>
                        <a:rPr lang="en-AU" sz="1800" dirty="0">
                          <a:solidFill>
                            <a:srgbClr val="00205C"/>
                          </a:solidFill>
                          <a:latin typeface="+mn-lt"/>
                        </a:rPr>
                        <a:t> Education. Delivered by trainer. (partly VETiS funded)</a:t>
                      </a:r>
                    </a:p>
                  </a:txBody>
                  <a:tcPr/>
                </a:tc>
                <a:extLst>
                  <a:ext uri="{0D108BD9-81ED-4DB2-BD59-A6C34878D82A}">
                    <a16:rowId xmlns:a16="http://schemas.microsoft.com/office/drawing/2014/main" val="1836383388"/>
                  </a:ext>
                </a:extLst>
              </a:tr>
              <a:tr h="444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205C"/>
                          </a:solidFill>
                          <a:latin typeface="+mn-lt"/>
                        </a:rPr>
                        <a:t>Certificate III in Sport, Aquatics and Recreation </a:t>
                      </a:r>
                    </a:p>
                  </a:txBody>
                  <a:tcPr/>
                </a:tc>
                <a:tc>
                  <a:txBody>
                    <a:bodyPr/>
                    <a:lstStyle/>
                    <a:p>
                      <a:r>
                        <a:rPr lang="en-AU" sz="1800">
                          <a:solidFill>
                            <a:srgbClr val="00205C"/>
                          </a:solidFill>
                          <a:latin typeface="+mn-lt"/>
                        </a:rPr>
                        <a:t>IVET. Delivered by a P</a:t>
                      </a:r>
                      <a:r>
                        <a:rPr lang="en-AU" sz="1800" b="0" i="0" u="none" strike="noStrike" noProof="0">
                          <a:solidFill>
                            <a:srgbClr val="00205C"/>
                          </a:solidFill>
                          <a:latin typeface="+mn-lt"/>
                        </a:rPr>
                        <a:t>E staff member</a:t>
                      </a:r>
                      <a:endParaRPr lang="en-AU" sz="1800">
                        <a:solidFill>
                          <a:srgbClr val="00205C"/>
                        </a:solidFill>
                        <a:latin typeface="+mn-lt"/>
                      </a:endParaRPr>
                    </a:p>
                  </a:txBody>
                  <a:tcPr/>
                </a:tc>
                <a:extLst>
                  <a:ext uri="{0D108BD9-81ED-4DB2-BD59-A6C34878D82A}">
                    <a16:rowId xmlns:a16="http://schemas.microsoft.com/office/drawing/2014/main" val="3029892393"/>
                  </a:ext>
                </a:extLst>
              </a:tr>
              <a:tr h="444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205C"/>
                          </a:solidFill>
                          <a:latin typeface="+mn-lt"/>
                        </a:rPr>
                        <a:t>Certificate III in Information Technology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solidFill>
                            <a:srgbClr val="00205C"/>
                          </a:solidFill>
                          <a:latin typeface="+mn-lt"/>
                        </a:rPr>
                        <a:t>IVET. Delivered by Mr Pellin</a:t>
                      </a:r>
                    </a:p>
                  </a:txBody>
                  <a:tcPr/>
                </a:tc>
                <a:extLst>
                  <a:ext uri="{0D108BD9-81ED-4DB2-BD59-A6C34878D82A}">
                    <a16:rowId xmlns:a16="http://schemas.microsoft.com/office/drawing/2014/main" val="3821644755"/>
                  </a:ext>
                </a:extLst>
              </a:tr>
              <a:tr h="444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205C"/>
                          </a:solidFill>
                          <a:latin typeface="+mn-lt"/>
                        </a:rPr>
                        <a:t>Certificate IV in Justice studies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205C"/>
                          </a:solidFill>
                          <a:latin typeface="+mn-lt"/>
                        </a:rPr>
                        <a:t>Professional Investigators College of Australasia (PICA). Independent work.</a:t>
                      </a:r>
                    </a:p>
                  </a:txBody>
                  <a:tcPr/>
                </a:tc>
                <a:extLst>
                  <a:ext uri="{0D108BD9-81ED-4DB2-BD59-A6C34878D82A}">
                    <a16:rowId xmlns:a16="http://schemas.microsoft.com/office/drawing/2014/main" val="3818484197"/>
                  </a:ext>
                </a:extLst>
              </a:tr>
              <a:tr h="444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205C"/>
                          </a:solidFill>
                          <a:latin typeface="+mn-lt"/>
                        </a:rPr>
                        <a:t>Diploma of Business </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AU" sz="1800" dirty="0" err="1">
                          <a:solidFill>
                            <a:srgbClr val="00205C"/>
                          </a:solidFill>
                          <a:latin typeface="+mn-lt"/>
                        </a:rPr>
                        <a:t>GeSS</a:t>
                      </a:r>
                      <a:r>
                        <a:rPr lang="en-AU" sz="1800" dirty="0">
                          <a:solidFill>
                            <a:srgbClr val="00205C"/>
                          </a:solidFill>
                          <a:latin typeface="+mn-lt"/>
                        </a:rPr>
                        <a:t> Education. Delivered by trainer.</a:t>
                      </a:r>
                    </a:p>
                  </a:txBody>
                  <a:tcPr/>
                </a:tc>
                <a:extLst>
                  <a:ext uri="{0D108BD9-81ED-4DB2-BD59-A6C34878D82A}">
                    <a16:rowId xmlns:a16="http://schemas.microsoft.com/office/drawing/2014/main" val="4080561352"/>
                  </a:ext>
                </a:extLst>
              </a:tr>
              <a:tr h="444262">
                <a:tc>
                  <a:txBody>
                    <a:bodyPr/>
                    <a:lstStyle/>
                    <a:p>
                      <a:r>
                        <a:rPr lang="en-AU" sz="1800" dirty="0">
                          <a:solidFill>
                            <a:srgbClr val="00205C"/>
                          </a:solidFill>
                          <a:latin typeface="+mn-lt"/>
                        </a:rPr>
                        <a:t>Diploma of Sport (Coaching and Sport Development)</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AU" sz="1800" dirty="0" err="1">
                          <a:solidFill>
                            <a:srgbClr val="00205C"/>
                          </a:solidFill>
                          <a:latin typeface="+mn-lt"/>
                        </a:rPr>
                        <a:t>GeSS</a:t>
                      </a:r>
                      <a:r>
                        <a:rPr lang="en-AU" sz="1800" dirty="0">
                          <a:solidFill>
                            <a:srgbClr val="00205C"/>
                          </a:solidFill>
                          <a:latin typeface="+mn-lt"/>
                        </a:rPr>
                        <a:t> Education. Delivered by trainer.</a:t>
                      </a:r>
                    </a:p>
                  </a:txBody>
                  <a:tcPr/>
                </a:tc>
                <a:extLst>
                  <a:ext uri="{0D108BD9-81ED-4DB2-BD59-A6C34878D82A}">
                    <a16:rowId xmlns:a16="http://schemas.microsoft.com/office/drawing/2014/main" val="828234478"/>
                  </a:ext>
                </a:extLst>
              </a:tr>
            </a:tbl>
          </a:graphicData>
        </a:graphic>
      </p:graphicFrame>
    </p:spTree>
    <p:extLst>
      <p:ext uri="{BB962C8B-B14F-4D97-AF65-F5344CB8AC3E}">
        <p14:creationId xmlns:p14="http://schemas.microsoft.com/office/powerpoint/2010/main" val="4213360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9177E020-B310-45F2-A56D-9CB6A55948DD}"/>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7" name="Title 1">
            <a:extLst>
              <a:ext uri="{FF2B5EF4-FFF2-40B4-BE49-F238E27FC236}">
                <a16:creationId xmlns:a16="http://schemas.microsoft.com/office/drawing/2014/main" id="{D8114B5A-14B8-4AA7-A730-5F44ED420500}"/>
              </a:ext>
            </a:extLst>
          </p:cNvPr>
          <p:cNvSpPr>
            <a:spLocks noGrp="1"/>
          </p:cNvSpPr>
          <p:nvPr>
            <p:ph type="title"/>
          </p:nvPr>
        </p:nvSpPr>
        <p:spPr>
          <a:xfrm>
            <a:off x="589626" y="76228"/>
            <a:ext cx="10515600" cy="1325563"/>
          </a:xfrm>
        </p:spPr>
        <p:txBody>
          <a:bodyPr/>
          <a:lstStyle/>
          <a:p>
            <a:r>
              <a:rPr lang="en-AU" sz="4400" b="1" dirty="0">
                <a:solidFill>
                  <a:srgbClr val="00205C"/>
                </a:solidFill>
                <a:latin typeface="+mn-lt"/>
              </a:rPr>
              <a:t>VET Qualifications</a:t>
            </a:r>
          </a:p>
        </p:txBody>
      </p:sp>
      <p:sp>
        <p:nvSpPr>
          <p:cNvPr id="7" name="Subtitle 2">
            <a:extLst>
              <a:ext uri="{FF2B5EF4-FFF2-40B4-BE49-F238E27FC236}">
                <a16:creationId xmlns:a16="http://schemas.microsoft.com/office/drawing/2014/main" id="{1B908B0D-07E0-4246-BE4B-EBDCDE99B600}"/>
              </a:ext>
            </a:extLst>
          </p:cNvPr>
          <p:cNvSpPr txBox="1">
            <a:spLocks/>
          </p:cNvSpPr>
          <p:nvPr/>
        </p:nvSpPr>
        <p:spPr>
          <a:xfrm>
            <a:off x="589627" y="1328587"/>
            <a:ext cx="11012748" cy="50535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AU" sz="2400" b="1" dirty="0">
                <a:solidFill>
                  <a:srgbClr val="00205C"/>
                </a:solidFill>
              </a:rPr>
              <a:t>External qualifications </a:t>
            </a:r>
          </a:p>
          <a:p>
            <a:pPr marL="0" indent="0">
              <a:lnSpc>
                <a:spcPct val="100000"/>
              </a:lnSpc>
              <a:spcBef>
                <a:spcPts val="0"/>
              </a:spcBef>
              <a:buNone/>
            </a:pPr>
            <a:r>
              <a:rPr lang="en-AU" sz="2400" dirty="0">
                <a:solidFill>
                  <a:srgbClr val="00205C"/>
                </a:solidFill>
              </a:rPr>
              <a:t>Pre-apprenticeship courses in Trades, Hospitality, Hairdressing plus a huge range of Certificate Courses in Fashion, Nursing, Make-up, Information Technology, Music, Art, Horticulture, Design, Aged Care, Animal Studies, and more</a:t>
            </a:r>
          </a:p>
          <a:p>
            <a:pPr marL="0" indent="0">
              <a:lnSpc>
                <a:spcPct val="100000"/>
              </a:lnSpc>
              <a:spcBef>
                <a:spcPts val="0"/>
              </a:spcBef>
              <a:buNone/>
            </a:pPr>
            <a:endParaRPr lang="en-AU" sz="2400" dirty="0">
              <a:solidFill>
                <a:srgbClr val="00205C"/>
              </a:solidFill>
            </a:endParaRPr>
          </a:p>
          <a:p>
            <a:pPr marL="0" indent="0">
              <a:lnSpc>
                <a:spcPct val="100000"/>
              </a:lnSpc>
              <a:spcBef>
                <a:spcPts val="0"/>
              </a:spcBef>
              <a:buNone/>
            </a:pPr>
            <a:r>
              <a:rPr lang="en-AU" sz="2400" b="1" dirty="0">
                <a:solidFill>
                  <a:srgbClr val="00205C"/>
                </a:solidFill>
              </a:rPr>
              <a:t>School Based Traineeships &amp; Apprenticeships (Certificate III)</a:t>
            </a:r>
          </a:p>
          <a:p>
            <a:pPr>
              <a:lnSpc>
                <a:spcPct val="100000"/>
              </a:lnSpc>
              <a:spcBef>
                <a:spcPts val="0"/>
              </a:spcBef>
            </a:pPr>
            <a:r>
              <a:rPr lang="en-AU" sz="2400" dirty="0">
                <a:solidFill>
                  <a:srgbClr val="00205C"/>
                </a:solidFill>
              </a:rPr>
              <a:t>Students gain a valuable qualification while working part-time. </a:t>
            </a:r>
          </a:p>
          <a:p>
            <a:pPr>
              <a:lnSpc>
                <a:spcPct val="100000"/>
              </a:lnSpc>
              <a:spcBef>
                <a:spcPts val="0"/>
              </a:spcBef>
            </a:pPr>
            <a:r>
              <a:rPr lang="en-AU" sz="2400" dirty="0">
                <a:solidFill>
                  <a:srgbClr val="00205C"/>
                </a:solidFill>
              </a:rPr>
              <a:t>Certificate III Business / Hospitality / Retail / Trade apprenticeships</a:t>
            </a:r>
          </a:p>
          <a:p>
            <a:pPr>
              <a:lnSpc>
                <a:spcPct val="100000"/>
              </a:lnSpc>
              <a:spcBef>
                <a:spcPts val="0"/>
              </a:spcBef>
            </a:pPr>
            <a:r>
              <a:rPr lang="en-AU" sz="2400" b="0" i="0" u="none" strike="noStrike" dirty="0">
                <a:solidFill>
                  <a:srgbClr val="00205C"/>
                </a:solidFill>
                <a:effectLst/>
              </a:rPr>
              <a:t>Certificate III or higher qualifications may give direct entry to university opportunities without the need for an ATAR </a:t>
            </a:r>
          </a:p>
          <a:p>
            <a:pPr>
              <a:lnSpc>
                <a:spcPct val="100000"/>
              </a:lnSpc>
              <a:spcBef>
                <a:spcPts val="0"/>
              </a:spcBef>
            </a:pPr>
            <a:endParaRPr lang="en-AU" sz="2400" dirty="0">
              <a:solidFill>
                <a:srgbClr val="00205C"/>
              </a:solidFill>
            </a:endParaRPr>
          </a:p>
          <a:p>
            <a:pPr>
              <a:lnSpc>
                <a:spcPct val="100000"/>
              </a:lnSpc>
              <a:spcBef>
                <a:spcPts val="0"/>
              </a:spcBef>
            </a:pPr>
            <a:r>
              <a:rPr lang="en-AU" sz="2400" dirty="0">
                <a:solidFill>
                  <a:srgbClr val="00205C"/>
                </a:solidFill>
              </a:rPr>
              <a:t>Many require students to miss a day of school - if doing General Subjects this is very hard to manage </a:t>
            </a:r>
          </a:p>
        </p:txBody>
      </p:sp>
    </p:spTree>
    <p:extLst>
      <p:ext uri="{BB962C8B-B14F-4D97-AF65-F5344CB8AC3E}">
        <p14:creationId xmlns:p14="http://schemas.microsoft.com/office/powerpoint/2010/main" val="2647684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0AA2B2-8B51-49E4-815D-D2D4EA16E96D}"/>
              </a:ext>
            </a:extLst>
          </p:cNvPr>
          <p:cNvSpPr/>
          <p:nvPr/>
        </p:nvSpPr>
        <p:spPr>
          <a:xfrm>
            <a:off x="-1" y="4373674"/>
            <a:ext cx="5883479" cy="2484326"/>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5BA06CC2-5817-444E-B68C-C2EDF7A6BFEF}"/>
              </a:ext>
            </a:extLst>
          </p:cNvPr>
          <p:cNvSpPr>
            <a:spLocks noGrp="1"/>
          </p:cNvSpPr>
          <p:nvPr>
            <p:ph type="title"/>
          </p:nvPr>
        </p:nvSpPr>
        <p:spPr>
          <a:xfrm>
            <a:off x="6096000" y="394282"/>
            <a:ext cx="5704514" cy="981511"/>
          </a:xfrm>
        </p:spPr>
        <p:txBody>
          <a:bodyPr>
            <a:noAutofit/>
          </a:bodyPr>
          <a:lstStyle/>
          <a:p>
            <a:r>
              <a:rPr lang="en-US" sz="3100">
                <a:solidFill>
                  <a:srgbClr val="00205C"/>
                </a:solidFill>
                <a:latin typeface="+mn-lt"/>
              </a:rPr>
              <a:t>Acknowledgement of Country</a:t>
            </a:r>
            <a:endParaRPr lang="en-AU" sz="3100">
              <a:solidFill>
                <a:srgbClr val="00205C"/>
              </a:solidFill>
              <a:latin typeface="+mn-lt"/>
            </a:endParaRPr>
          </a:p>
        </p:txBody>
      </p:sp>
      <p:sp>
        <p:nvSpPr>
          <p:cNvPr id="9" name="Content Placeholder 2">
            <a:extLst>
              <a:ext uri="{FF2B5EF4-FFF2-40B4-BE49-F238E27FC236}">
                <a16:creationId xmlns:a16="http://schemas.microsoft.com/office/drawing/2014/main" id="{6265C142-7827-48D4-8B69-59836271A177}"/>
              </a:ext>
            </a:extLst>
          </p:cNvPr>
          <p:cNvSpPr>
            <a:spLocks noGrp="1"/>
          </p:cNvSpPr>
          <p:nvPr>
            <p:ph idx="1"/>
          </p:nvPr>
        </p:nvSpPr>
        <p:spPr>
          <a:xfrm>
            <a:off x="91931" y="5150841"/>
            <a:ext cx="5723911" cy="1525187"/>
          </a:xfrm>
        </p:spPr>
        <p:txBody>
          <a:bodyPr>
            <a:normAutofit/>
          </a:bodyPr>
          <a:lstStyle/>
          <a:p>
            <a:pPr marL="0" indent="0" algn="ctr">
              <a:buNone/>
            </a:pPr>
            <a:r>
              <a:rPr lang="en-AU" sz="1200">
                <a:solidFill>
                  <a:schemeClr val="bg1"/>
                </a:solidFill>
                <a:latin typeface="+mn-lt"/>
              </a:rPr>
              <a:t>I am Magic Mountain and I have always been.  I watch over my sky and my sea and my lands. My people have always been and I watch and protect them. They care for me and my sky and my sea and my lands and they watch and protect me.  My women people give life to young people at another mountain and I watch and protect them.  My men people must not watch my women people give life but they must grow young men people to be men people and I watch and protect them.  My people walk my lands and I watch and protect them.  My people then rest and I watch and protect them. I am Magic Mountain and I have always been.</a:t>
            </a:r>
          </a:p>
          <a:p>
            <a:pPr marL="0" indent="0" algn="ctr">
              <a:lnSpc>
                <a:spcPct val="120000"/>
              </a:lnSpc>
              <a:buNone/>
            </a:pPr>
            <a:endParaRPr lang="en-AU" sz="1050">
              <a:solidFill>
                <a:schemeClr val="bg1"/>
              </a:solidFill>
              <a:latin typeface="+mn-lt"/>
            </a:endParaRPr>
          </a:p>
        </p:txBody>
      </p:sp>
      <p:pic>
        <p:nvPicPr>
          <p:cNvPr id="4" name="Picture 3">
            <a:extLst>
              <a:ext uri="{FF2B5EF4-FFF2-40B4-BE49-F238E27FC236}">
                <a16:creationId xmlns:a16="http://schemas.microsoft.com/office/drawing/2014/main" id="{766C2287-D622-4439-9414-4E71B8675F53}"/>
              </a:ext>
            </a:extLst>
          </p:cNvPr>
          <p:cNvPicPr>
            <a:picLocks noChangeAspect="1"/>
          </p:cNvPicPr>
          <p:nvPr/>
        </p:nvPicPr>
        <p:blipFill rotWithShape="1">
          <a:blip r:embed="rId3">
            <a:extLst>
              <a:ext uri="{28A0092B-C50C-407E-A947-70E740481C1C}">
                <a14:useLocalDpi xmlns:a14="http://schemas.microsoft.com/office/drawing/2010/main" val="0"/>
              </a:ext>
            </a:extLst>
          </a:blip>
          <a:srcRect b="882"/>
          <a:stretch/>
        </p:blipFill>
        <p:spPr>
          <a:xfrm>
            <a:off x="0" y="0"/>
            <a:ext cx="5883479" cy="4373674"/>
          </a:xfrm>
          <a:prstGeom prst="rect">
            <a:avLst/>
          </a:prstGeom>
        </p:spPr>
      </p:pic>
      <p:sp>
        <p:nvSpPr>
          <p:cNvPr id="7" name="Content Placeholder 2">
            <a:extLst>
              <a:ext uri="{FF2B5EF4-FFF2-40B4-BE49-F238E27FC236}">
                <a16:creationId xmlns:a16="http://schemas.microsoft.com/office/drawing/2014/main" id="{DA97A76A-87EA-4DD1-9ECD-A6BFC27C9997}"/>
              </a:ext>
            </a:extLst>
          </p:cNvPr>
          <p:cNvSpPr txBox="1">
            <a:spLocks/>
          </p:cNvSpPr>
          <p:nvPr/>
        </p:nvSpPr>
        <p:spPr>
          <a:xfrm>
            <a:off x="0" y="4523065"/>
            <a:ext cx="5960726" cy="6277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endParaRPr lang="en-AU" sz="2000">
              <a:latin typeface="Avenir LT Std 35 Light" panose="020B0402020203020204" pitchFamily="34" charset="0"/>
            </a:endParaRPr>
          </a:p>
        </p:txBody>
      </p:sp>
      <p:sp>
        <p:nvSpPr>
          <p:cNvPr id="10" name="Title 1">
            <a:extLst>
              <a:ext uri="{FF2B5EF4-FFF2-40B4-BE49-F238E27FC236}">
                <a16:creationId xmlns:a16="http://schemas.microsoft.com/office/drawing/2014/main" id="{B652048A-1613-4890-AB06-8A39929370AE}"/>
              </a:ext>
            </a:extLst>
          </p:cNvPr>
          <p:cNvSpPr txBox="1">
            <a:spLocks/>
          </p:cNvSpPr>
          <p:nvPr/>
        </p:nvSpPr>
        <p:spPr>
          <a:xfrm>
            <a:off x="111328" y="4497898"/>
            <a:ext cx="5704514" cy="7284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800">
                <a:solidFill>
                  <a:schemeClr val="bg1"/>
                </a:solidFill>
                <a:latin typeface="Avenir LT Std 65 Medium" panose="020B0603020203020204" pitchFamily="34" charset="0"/>
              </a:rPr>
              <a:t>Magic Mountain by Claire White</a:t>
            </a:r>
          </a:p>
        </p:txBody>
      </p:sp>
      <p:sp>
        <p:nvSpPr>
          <p:cNvPr id="11" name="Content Placeholder 2">
            <a:extLst>
              <a:ext uri="{FF2B5EF4-FFF2-40B4-BE49-F238E27FC236}">
                <a16:creationId xmlns:a16="http://schemas.microsoft.com/office/drawing/2014/main" id="{F700B655-9AC2-4C0D-AD93-73FCCFB2029B}"/>
              </a:ext>
            </a:extLst>
          </p:cNvPr>
          <p:cNvSpPr txBox="1">
            <a:spLocks/>
          </p:cNvSpPr>
          <p:nvPr/>
        </p:nvSpPr>
        <p:spPr>
          <a:xfrm>
            <a:off x="6248400" y="1586917"/>
            <a:ext cx="5883479" cy="518661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a:latin typeface="Avenir LT Std 35 Light" panose="020B0402020203020204" pitchFamily="34" charset="0"/>
              </a:rPr>
              <a:t>Miami State High School would like to acknowledge the traditional custodians of this land, the </a:t>
            </a:r>
            <a:r>
              <a:rPr lang="en-AU" sz="2000" b="1" err="1">
                <a:latin typeface="Avenir LT Std 35 Light" panose="020B0402020203020204" pitchFamily="34" charset="0"/>
              </a:rPr>
              <a:t>Kombumerri</a:t>
            </a:r>
            <a:r>
              <a:rPr lang="en-AU" sz="2000" b="1">
                <a:latin typeface="Avenir LT Std 35 Light" panose="020B0402020203020204" pitchFamily="34" charset="0"/>
              </a:rPr>
              <a:t> Saltwater People</a:t>
            </a:r>
            <a:r>
              <a:rPr lang="en-AU" sz="2000">
                <a:latin typeface="Avenir LT Std 35 Light" panose="020B0402020203020204" pitchFamily="34" charset="0"/>
              </a:rPr>
              <a:t> and the land on which we meet.</a:t>
            </a:r>
          </a:p>
          <a:p>
            <a:pPr marL="0" indent="0">
              <a:lnSpc>
                <a:spcPct val="120000"/>
              </a:lnSpc>
              <a:buFont typeface="Arial" panose="020B0604020202020204" pitchFamily="34" charset="0"/>
              <a:buNone/>
            </a:pPr>
            <a:r>
              <a:rPr lang="en-AU" sz="2000">
                <a:latin typeface="Avenir LT Std 35 Light" panose="020B0402020203020204" pitchFamily="34" charset="0"/>
              </a:rPr>
              <a:t>We would like to acknowledge the Aboriginal and Torres Strait Islander people in our school and the First Nations peoples of other countries who call Miami High home.</a:t>
            </a:r>
          </a:p>
          <a:p>
            <a:pPr marL="0" indent="0">
              <a:lnSpc>
                <a:spcPct val="120000"/>
              </a:lnSpc>
              <a:buFont typeface="Arial" panose="020B0604020202020204" pitchFamily="34" charset="0"/>
              <a:buNone/>
            </a:pPr>
            <a:r>
              <a:rPr lang="en-AU" sz="2000">
                <a:latin typeface="Avenir LT Std 35 Light" panose="020B0402020203020204" pitchFamily="34" charset="0"/>
              </a:rPr>
              <a:t>We pay our respects to the Elders who hold our stories and the stories of the </a:t>
            </a:r>
            <a:r>
              <a:rPr lang="en-AU" sz="2000" err="1">
                <a:latin typeface="Avenir LT Std 35 Light" panose="020B0402020203020204" pitchFamily="34" charset="0"/>
              </a:rPr>
              <a:t>Kombumerri</a:t>
            </a:r>
            <a:r>
              <a:rPr lang="en-AU" sz="2000">
                <a:latin typeface="Avenir LT Std 35 Light" panose="020B0402020203020204" pitchFamily="34" charset="0"/>
              </a:rPr>
              <a:t> Saltwater people. The Elders pass down our culture. For without our Elders we wouldn’t have our connection to country, tradition and language.</a:t>
            </a:r>
          </a:p>
          <a:p>
            <a:pPr marL="0" indent="0">
              <a:lnSpc>
                <a:spcPct val="120000"/>
              </a:lnSpc>
              <a:buFont typeface="Arial" panose="020B0604020202020204" pitchFamily="34" charset="0"/>
              <a:buNone/>
            </a:pPr>
            <a:r>
              <a:rPr lang="en-AU" sz="2000">
                <a:latin typeface="Avenir LT Std 35 Light" panose="020B0402020203020204" pitchFamily="34" charset="0"/>
              </a:rPr>
              <a:t>Miami High School is the site of great significance for the </a:t>
            </a:r>
            <a:r>
              <a:rPr lang="en-AU" sz="2000" err="1">
                <a:latin typeface="Avenir LT Std 35 Light" panose="020B0402020203020204" pitchFamily="34" charset="0"/>
              </a:rPr>
              <a:t>Kombumerri</a:t>
            </a:r>
            <a:r>
              <a:rPr lang="en-AU" sz="2000">
                <a:latin typeface="Avenir LT Std 35 Light" panose="020B0402020203020204" pitchFamily="34" charset="0"/>
              </a:rPr>
              <a:t> Saltwater people. It is a place of connection through the land, the water, and animals.</a:t>
            </a:r>
          </a:p>
          <a:p>
            <a:pPr marL="0" indent="0">
              <a:lnSpc>
                <a:spcPct val="120000"/>
              </a:lnSpc>
              <a:buFont typeface="Arial" panose="020B0604020202020204" pitchFamily="34" charset="0"/>
              <a:buNone/>
            </a:pPr>
            <a:r>
              <a:rPr lang="en-AU" sz="2000">
                <a:latin typeface="Avenir LT Std 35 Light" panose="020B0402020203020204" pitchFamily="34" charset="0"/>
              </a:rPr>
              <a:t>We pay our respects to all Elders, past, present and emerging.</a:t>
            </a:r>
          </a:p>
        </p:txBody>
      </p:sp>
    </p:spTree>
    <p:extLst>
      <p:ext uri="{BB962C8B-B14F-4D97-AF65-F5344CB8AC3E}">
        <p14:creationId xmlns:p14="http://schemas.microsoft.com/office/powerpoint/2010/main" val="3470438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D0BA3-4651-0AC6-4929-2A003566495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7E0B62D-3B54-9A76-8CFB-06B367AD0630}"/>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A3D369D8-7C90-EFF3-9FE7-665B6FE0AFC2}"/>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7" name="Title 1">
            <a:extLst>
              <a:ext uri="{FF2B5EF4-FFF2-40B4-BE49-F238E27FC236}">
                <a16:creationId xmlns:a16="http://schemas.microsoft.com/office/drawing/2014/main" id="{99EDE634-61A8-0C27-F332-CC027B9589D0}"/>
              </a:ext>
            </a:extLst>
          </p:cNvPr>
          <p:cNvSpPr>
            <a:spLocks noGrp="1"/>
          </p:cNvSpPr>
          <p:nvPr>
            <p:ph type="title"/>
          </p:nvPr>
        </p:nvSpPr>
        <p:spPr>
          <a:xfrm>
            <a:off x="589626" y="76228"/>
            <a:ext cx="10515600" cy="1325563"/>
          </a:xfrm>
        </p:spPr>
        <p:txBody>
          <a:bodyPr/>
          <a:lstStyle/>
          <a:p>
            <a:r>
              <a:rPr lang="en-AU" sz="4400" b="1" dirty="0">
                <a:solidFill>
                  <a:srgbClr val="00205C"/>
                </a:solidFill>
                <a:latin typeface="+mn-lt"/>
              </a:rPr>
              <a:t>VETiS Funding</a:t>
            </a:r>
          </a:p>
        </p:txBody>
      </p:sp>
      <p:sp>
        <p:nvSpPr>
          <p:cNvPr id="7" name="Subtitle 2">
            <a:extLst>
              <a:ext uri="{FF2B5EF4-FFF2-40B4-BE49-F238E27FC236}">
                <a16:creationId xmlns:a16="http://schemas.microsoft.com/office/drawing/2014/main" id="{68204D50-4406-F635-504F-4AFC146F5F00}"/>
              </a:ext>
            </a:extLst>
          </p:cNvPr>
          <p:cNvSpPr txBox="1">
            <a:spLocks/>
          </p:cNvSpPr>
          <p:nvPr/>
        </p:nvSpPr>
        <p:spPr>
          <a:xfrm>
            <a:off x="589627" y="2322575"/>
            <a:ext cx="5994053" cy="27980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AU" sz="2400" dirty="0">
                <a:solidFill>
                  <a:srgbClr val="00205C"/>
                </a:solidFill>
              </a:rPr>
              <a:t>VETiS = Vocational Education and Training in Schools </a:t>
            </a:r>
          </a:p>
          <a:p>
            <a:pPr>
              <a:lnSpc>
                <a:spcPct val="100000"/>
              </a:lnSpc>
              <a:spcBef>
                <a:spcPts val="0"/>
              </a:spcBef>
              <a:spcAft>
                <a:spcPts val="600"/>
              </a:spcAft>
            </a:pPr>
            <a:r>
              <a:rPr lang="en-AU" sz="2400" dirty="0">
                <a:solidFill>
                  <a:srgbClr val="00205C"/>
                </a:solidFill>
              </a:rPr>
              <a:t>Cert II courses funded by the Qld government </a:t>
            </a:r>
          </a:p>
          <a:p>
            <a:pPr>
              <a:lnSpc>
                <a:spcPct val="100000"/>
              </a:lnSpc>
              <a:spcBef>
                <a:spcPts val="0"/>
              </a:spcBef>
              <a:spcAft>
                <a:spcPts val="600"/>
              </a:spcAft>
            </a:pPr>
            <a:r>
              <a:rPr lang="en-AU" sz="2400" dirty="0">
                <a:solidFill>
                  <a:srgbClr val="00205C"/>
                </a:solidFill>
              </a:rPr>
              <a:t>Every student over 15 has access to 1 free VETiS funded Cert II course while at school</a:t>
            </a:r>
          </a:p>
          <a:p>
            <a:pPr marL="0" indent="0">
              <a:lnSpc>
                <a:spcPct val="100000"/>
              </a:lnSpc>
              <a:spcBef>
                <a:spcPts val="0"/>
              </a:spcBef>
              <a:buNone/>
            </a:pPr>
            <a:r>
              <a:rPr lang="en-AU" sz="2400" dirty="0">
                <a:solidFill>
                  <a:srgbClr val="00205C"/>
                </a:solidFill>
              </a:rPr>
              <a:t> </a:t>
            </a:r>
          </a:p>
          <a:p>
            <a:pPr marL="0" indent="0">
              <a:lnSpc>
                <a:spcPct val="100000"/>
              </a:lnSpc>
              <a:spcBef>
                <a:spcPts val="0"/>
              </a:spcBef>
              <a:buNone/>
            </a:pPr>
            <a:endParaRPr lang="en-AU" sz="2000" dirty="0">
              <a:solidFill>
                <a:srgbClr val="00205C"/>
              </a:solidFill>
            </a:endParaRPr>
          </a:p>
          <a:p>
            <a:pPr marL="0" indent="0">
              <a:buNone/>
            </a:pPr>
            <a:endParaRPr lang="en-AU" sz="2000" dirty="0">
              <a:solidFill>
                <a:srgbClr val="00205C"/>
              </a:solidFill>
              <a:latin typeface="Avenir LT Std 35 Light" panose="020B0402020203020204" pitchFamily="34" charset="0"/>
            </a:endParaRPr>
          </a:p>
        </p:txBody>
      </p:sp>
      <p:pic>
        <p:nvPicPr>
          <p:cNvPr id="3" name="Picture 2">
            <a:extLst>
              <a:ext uri="{FF2B5EF4-FFF2-40B4-BE49-F238E27FC236}">
                <a16:creationId xmlns:a16="http://schemas.microsoft.com/office/drawing/2014/main" id="{1BF3C51E-59F7-97AA-D41E-C6BA767E4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192" y="1328587"/>
            <a:ext cx="3082521" cy="4623782"/>
          </a:xfrm>
          <a:prstGeom prst="rect">
            <a:avLst/>
          </a:prstGeom>
        </p:spPr>
      </p:pic>
    </p:spTree>
    <p:extLst>
      <p:ext uri="{BB962C8B-B14F-4D97-AF65-F5344CB8AC3E}">
        <p14:creationId xmlns:p14="http://schemas.microsoft.com/office/powerpoint/2010/main" val="1923659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A8E0471-AF45-46BB-A004-AFDB002C3C42}"/>
              </a:ext>
            </a:extLst>
          </p:cNvPr>
          <p:cNvSpPr>
            <a:spLocks noGrp="1"/>
          </p:cNvSpPr>
          <p:nvPr>
            <p:ph type="title"/>
          </p:nvPr>
        </p:nvSpPr>
        <p:spPr>
          <a:xfrm>
            <a:off x="589626" y="76228"/>
            <a:ext cx="8225900" cy="1325563"/>
          </a:xfrm>
        </p:spPr>
        <p:txBody>
          <a:bodyPr/>
          <a:lstStyle/>
          <a:p>
            <a:r>
              <a:rPr lang="en-AU" sz="4400" b="1" dirty="0">
                <a:solidFill>
                  <a:srgbClr val="00205C"/>
                </a:solidFill>
                <a:latin typeface="+mn-lt"/>
              </a:rPr>
              <a:t>Career Guidance </a:t>
            </a:r>
          </a:p>
        </p:txBody>
      </p:sp>
      <p:pic>
        <p:nvPicPr>
          <p:cNvPr id="14" name="Picture 13">
            <a:extLst>
              <a:ext uri="{FF2B5EF4-FFF2-40B4-BE49-F238E27FC236}">
                <a16:creationId xmlns:a16="http://schemas.microsoft.com/office/drawing/2014/main" id="{EA6D4026-A52B-4433-970F-5C6122161828}"/>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8" name="Subtitle 2">
            <a:extLst>
              <a:ext uri="{FF2B5EF4-FFF2-40B4-BE49-F238E27FC236}">
                <a16:creationId xmlns:a16="http://schemas.microsoft.com/office/drawing/2014/main" id="{A0C50340-5802-48B9-A0F7-7653EC56EBA9}"/>
              </a:ext>
            </a:extLst>
          </p:cNvPr>
          <p:cNvSpPr txBox="1">
            <a:spLocks/>
          </p:cNvSpPr>
          <p:nvPr/>
        </p:nvSpPr>
        <p:spPr>
          <a:xfrm>
            <a:off x="589626" y="1477642"/>
            <a:ext cx="11478087" cy="47658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2800" dirty="0">
                <a:solidFill>
                  <a:srgbClr val="00205C"/>
                </a:solidFill>
              </a:rPr>
              <a:t>Mr Josh Atkins (jatki94@eq.edu.au) – Guidance Officer </a:t>
            </a:r>
            <a:endParaRPr lang="en-AU" sz="2800" dirty="0">
              <a:solidFill>
                <a:srgbClr val="00205C"/>
              </a:solidFill>
              <a:cs typeface="Calibri"/>
            </a:endParaRPr>
          </a:p>
          <a:p>
            <a:pPr marL="0" indent="0" algn="l">
              <a:buNone/>
            </a:pPr>
            <a:endParaRPr lang="en-AU" sz="3200" dirty="0">
              <a:solidFill>
                <a:srgbClr val="00205C"/>
              </a:solidFill>
              <a:cs typeface="Calibri"/>
            </a:endParaRPr>
          </a:p>
          <a:p>
            <a:pPr marL="457200" indent="-457200" algn="l">
              <a:buAutoNum type="arabicPeriod"/>
            </a:pPr>
            <a:r>
              <a:rPr lang="en-AU" sz="4000" dirty="0">
                <a:solidFill>
                  <a:srgbClr val="00205C"/>
                </a:solidFill>
                <a:cs typeface="Calibri"/>
              </a:rPr>
              <a:t>AARA</a:t>
            </a:r>
          </a:p>
          <a:p>
            <a:pPr marL="457200" indent="-457200" algn="l">
              <a:buAutoNum type="arabicPeriod"/>
            </a:pPr>
            <a:r>
              <a:rPr lang="en-AU" sz="4000" dirty="0">
                <a:solidFill>
                  <a:srgbClr val="00205C"/>
                </a:solidFill>
                <a:cs typeface="Calibri"/>
              </a:rPr>
              <a:t>University Subjects while at school</a:t>
            </a:r>
          </a:p>
          <a:p>
            <a:pPr marL="457200" indent="-457200">
              <a:buAutoNum type="arabicPeriod"/>
            </a:pPr>
            <a:r>
              <a:rPr lang="en-AU" sz="4000" dirty="0">
                <a:solidFill>
                  <a:srgbClr val="00205C"/>
                </a:solidFill>
                <a:cs typeface="Calibri"/>
              </a:rPr>
              <a:t>Alternative Pathways </a:t>
            </a:r>
          </a:p>
          <a:p>
            <a:pPr marL="457200" indent="-457200" algn="l">
              <a:buAutoNum type="arabicPeriod"/>
            </a:pPr>
            <a:endParaRPr lang="en-AU" sz="4000" dirty="0">
              <a:solidFill>
                <a:srgbClr val="00205C"/>
              </a:solidFill>
              <a:latin typeface="Avenir LT Std 35 Light" panose="020B0402020203020204" pitchFamily="34" charset="0"/>
              <a:cs typeface="Calibri"/>
            </a:endParaRPr>
          </a:p>
        </p:txBody>
      </p:sp>
      <p:sp>
        <p:nvSpPr>
          <p:cNvPr id="7" name="Rectangle 6">
            <a:extLst>
              <a:ext uri="{FF2B5EF4-FFF2-40B4-BE49-F238E27FC236}">
                <a16:creationId xmlns:a16="http://schemas.microsoft.com/office/drawing/2014/main" id="{A2761865-5701-42A3-9E0E-EE675C390FC8}"/>
              </a:ext>
            </a:extLst>
          </p:cNvPr>
          <p:cNvSpPr/>
          <p:nvPr/>
        </p:nvSpPr>
        <p:spPr>
          <a:xfrm>
            <a:off x="0" y="6382138"/>
            <a:ext cx="12192000" cy="475861"/>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28349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4809-E4EC-4AF8-A68C-FACE7FC76C4E}"/>
              </a:ext>
            </a:extLst>
          </p:cNvPr>
          <p:cNvSpPr>
            <a:spLocks noGrp="1"/>
          </p:cNvSpPr>
          <p:nvPr>
            <p:ph type="title"/>
          </p:nvPr>
        </p:nvSpPr>
        <p:spPr>
          <a:xfrm>
            <a:off x="485242" y="222365"/>
            <a:ext cx="10515600" cy="1492576"/>
          </a:xfrm>
        </p:spPr>
        <p:txBody>
          <a:bodyPr>
            <a:normAutofit/>
          </a:bodyPr>
          <a:lstStyle/>
          <a:p>
            <a:r>
              <a:rPr lang="en-AU" sz="3600" b="1" dirty="0">
                <a:solidFill>
                  <a:srgbClr val="00205C"/>
                </a:solidFill>
                <a:latin typeface="+mn-lt"/>
                <a:ea typeface="+mn-lt"/>
                <a:cs typeface="+mn-lt"/>
              </a:rPr>
              <a:t>Access Arrangements and </a:t>
            </a:r>
            <a:br>
              <a:rPr lang="en-AU" sz="3600" b="1" dirty="0">
                <a:solidFill>
                  <a:srgbClr val="00205C"/>
                </a:solidFill>
                <a:latin typeface="+mn-lt"/>
                <a:ea typeface="+mn-lt"/>
                <a:cs typeface="+mn-lt"/>
              </a:rPr>
            </a:br>
            <a:r>
              <a:rPr lang="en-AU" sz="3600" b="1" dirty="0">
                <a:solidFill>
                  <a:srgbClr val="00205C"/>
                </a:solidFill>
                <a:latin typeface="+mn-lt"/>
                <a:ea typeface="+mn-lt"/>
                <a:cs typeface="+mn-lt"/>
              </a:rPr>
              <a:t>Reasonable Adjustments (AARA)</a:t>
            </a:r>
            <a:endParaRPr lang="en-US" b="1" dirty="0">
              <a:latin typeface="+mn-lt"/>
            </a:endParaRPr>
          </a:p>
          <a:p>
            <a:endParaRPr lang="en-AU" sz="4000" dirty="0">
              <a:solidFill>
                <a:srgbClr val="00205C"/>
              </a:solidFill>
              <a:latin typeface="+mn-lt"/>
              <a:cs typeface="Calibri"/>
            </a:endParaRPr>
          </a:p>
        </p:txBody>
      </p:sp>
      <p:pic>
        <p:nvPicPr>
          <p:cNvPr id="8" name="Picture 7">
            <a:extLst>
              <a:ext uri="{FF2B5EF4-FFF2-40B4-BE49-F238E27FC236}">
                <a16:creationId xmlns:a16="http://schemas.microsoft.com/office/drawing/2014/main" id="{599368DD-9B19-40F4-9B14-70E466FEF097}"/>
              </a:ext>
            </a:extLst>
          </p:cNvPr>
          <p:cNvPicPr>
            <a:picLocks noChangeAspect="1"/>
          </p:cNvPicPr>
          <p:nvPr/>
        </p:nvPicPr>
        <p:blipFill rotWithShape="1">
          <a:blip r:embed="rId5">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0" name="Subtitle 2">
            <a:extLst>
              <a:ext uri="{FF2B5EF4-FFF2-40B4-BE49-F238E27FC236}">
                <a16:creationId xmlns:a16="http://schemas.microsoft.com/office/drawing/2014/main" id="{5F67FA0F-4DD7-47C4-A1C8-04B342C9C8DE}"/>
              </a:ext>
            </a:extLst>
          </p:cNvPr>
          <p:cNvSpPr txBox="1">
            <a:spLocks/>
          </p:cNvSpPr>
          <p:nvPr/>
        </p:nvSpPr>
        <p:spPr>
          <a:xfrm>
            <a:off x="487603" y="1489670"/>
            <a:ext cx="11220645" cy="12819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solidFill>
                  <a:srgbClr val="00205C"/>
                </a:solidFill>
              </a:rPr>
              <a:t>Every assessment in Yr11 and 12 contributes to QCE. </a:t>
            </a:r>
            <a:endParaRPr lang="en-US" sz="2400" dirty="0">
              <a:solidFill>
                <a:srgbClr val="000000"/>
              </a:solidFill>
              <a:ea typeface="Calibri" panose="020F0502020204030204"/>
              <a:cs typeface="Calibri" panose="020F0502020204030204"/>
            </a:endParaRPr>
          </a:p>
          <a:p>
            <a:r>
              <a:rPr lang="en-AU" sz="2400" u="sng" dirty="0">
                <a:solidFill>
                  <a:srgbClr val="00205C"/>
                </a:solidFill>
              </a:rPr>
              <a:t>Assessment conditions </a:t>
            </a:r>
            <a:r>
              <a:rPr lang="en-AU" sz="2400" dirty="0">
                <a:solidFill>
                  <a:srgbClr val="00205C"/>
                </a:solidFill>
              </a:rPr>
              <a:t>are very explicit and monitored by the QCAA. </a:t>
            </a:r>
            <a:endParaRPr lang="en-US" sz="2400" dirty="0">
              <a:solidFill>
                <a:srgbClr val="000000"/>
              </a:solidFill>
              <a:ea typeface="Calibri" panose="020F0502020204030204"/>
              <a:cs typeface="Calibri" panose="020F0502020204030204"/>
            </a:endParaRPr>
          </a:p>
          <a:p>
            <a:r>
              <a:rPr lang="en-AU" sz="2400" dirty="0">
                <a:solidFill>
                  <a:srgbClr val="00205C"/>
                </a:solidFill>
              </a:rPr>
              <a:t>If a student needs adjustments to access assessment they must apply for AARA with supporting documentation.  </a:t>
            </a:r>
            <a:endParaRPr lang="en-US" sz="2400" dirty="0">
              <a:solidFill>
                <a:srgbClr val="000000"/>
              </a:solidFill>
              <a:ea typeface="Calibri" panose="020F0502020204030204"/>
              <a:cs typeface="Calibri" panose="020F0502020204030204"/>
            </a:endParaRPr>
          </a:p>
          <a:p>
            <a:pPr marL="0" indent="0">
              <a:buNone/>
            </a:pPr>
            <a:endParaRPr lang="en-US" dirty="0">
              <a:solidFill>
                <a:srgbClr val="000000"/>
              </a:solidFill>
              <a:latin typeface="Calibri" panose="020F0502020204030204"/>
              <a:ea typeface="Calibri" panose="020F0502020204030204"/>
              <a:cs typeface="Calibri" panose="020F0502020204030204"/>
            </a:endParaRPr>
          </a:p>
          <a:p>
            <a:pPr marL="0" indent="0">
              <a:buNone/>
            </a:pPr>
            <a:endParaRPr lang="en-AU" dirty="0">
              <a:ea typeface="Calibri"/>
              <a:cs typeface="Calibri"/>
            </a:endParaRPr>
          </a:p>
          <a:p>
            <a:pPr marL="0" indent="0">
              <a:buNone/>
            </a:pPr>
            <a:endParaRPr lang="en-AU" sz="2000" b="1" dirty="0">
              <a:solidFill>
                <a:srgbClr val="00205C"/>
              </a:solidFill>
              <a:latin typeface="Avenir LT Std 35 Light" panose="020B0402020203020204" pitchFamily="34" charset="0"/>
            </a:endParaRPr>
          </a:p>
          <a:p>
            <a:pPr marL="0" indent="0">
              <a:buNone/>
            </a:pPr>
            <a:endParaRPr lang="en-AU" sz="2400" dirty="0">
              <a:solidFill>
                <a:srgbClr val="00205C"/>
              </a:solidFill>
              <a:latin typeface="Avenir LT Std 35 Light" panose="020B0402020203020204" pitchFamily="34" charset="0"/>
            </a:endParaRPr>
          </a:p>
        </p:txBody>
      </p:sp>
      <p:sp>
        <p:nvSpPr>
          <p:cNvPr id="12" name="Rectangle 11">
            <a:extLst>
              <a:ext uri="{FF2B5EF4-FFF2-40B4-BE49-F238E27FC236}">
                <a16:creationId xmlns:a16="http://schemas.microsoft.com/office/drawing/2014/main" id="{DE1DD609-C6A3-4A67-B719-EE287CBE432E}"/>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aara_understanding_aara">
            <a:hlinkClick r:id="" action="ppaction://media"/>
            <a:extLst>
              <a:ext uri="{FF2B5EF4-FFF2-40B4-BE49-F238E27FC236}">
                <a16:creationId xmlns:a16="http://schemas.microsoft.com/office/drawing/2014/main" id="{0A6F0B62-CDE6-0650-6835-8E0C875C5DD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11264" y="3152775"/>
            <a:ext cx="5588000" cy="3143250"/>
          </a:xfrm>
          <a:prstGeom prst="rect">
            <a:avLst/>
          </a:prstGeom>
        </p:spPr>
      </p:pic>
    </p:spTree>
    <p:extLst>
      <p:ext uri="{BB962C8B-B14F-4D97-AF65-F5344CB8AC3E}">
        <p14:creationId xmlns:p14="http://schemas.microsoft.com/office/powerpoint/2010/main" val="277605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F840A-5E65-66A7-D33F-F6840A82E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612A8-C7C4-1E6A-2E32-7C59C016152C}"/>
              </a:ext>
            </a:extLst>
          </p:cNvPr>
          <p:cNvSpPr>
            <a:spLocks noGrp="1"/>
          </p:cNvSpPr>
          <p:nvPr>
            <p:ph type="title"/>
          </p:nvPr>
        </p:nvSpPr>
        <p:spPr>
          <a:xfrm>
            <a:off x="485242" y="510689"/>
            <a:ext cx="10515600" cy="1210430"/>
          </a:xfrm>
        </p:spPr>
        <p:txBody>
          <a:bodyPr>
            <a:normAutofit/>
          </a:bodyPr>
          <a:lstStyle/>
          <a:p>
            <a:r>
              <a:rPr lang="en-AU" sz="3600" b="1" dirty="0">
                <a:solidFill>
                  <a:srgbClr val="00205C"/>
                </a:solidFill>
                <a:latin typeface="+mn-lt"/>
                <a:ea typeface="+mn-lt"/>
                <a:cs typeface="+mn-lt"/>
              </a:rPr>
              <a:t>AARA – Will it be Approved? </a:t>
            </a:r>
            <a:endParaRPr lang="en-US" sz="3600" b="1" dirty="0">
              <a:latin typeface="+mn-lt"/>
            </a:endParaRPr>
          </a:p>
          <a:p>
            <a:endParaRPr lang="en-AU" sz="4000" dirty="0">
              <a:solidFill>
                <a:srgbClr val="00205C"/>
              </a:solidFill>
              <a:latin typeface="+mn-lt"/>
              <a:cs typeface="Calibri"/>
            </a:endParaRPr>
          </a:p>
        </p:txBody>
      </p:sp>
      <p:pic>
        <p:nvPicPr>
          <p:cNvPr id="8" name="Picture 7">
            <a:extLst>
              <a:ext uri="{FF2B5EF4-FFF2-40B4-BE49-F238E27FC236}">
                <a16:creationId xmlns:a16="http://schemas.microsoft.com/office/drawing/2014/main" id="{F0406C0D-44F8-4ACB-2521-67F54E44ECC9}"/>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2" name="Rectangle 11">
            <a:extLst>
              <a:ext uri="{FF2B5EF4-FFF2-40B4-BE49-F238E27FC236}">
                <a16:creationId xmlns:a16="http://schemas.microsoft.com/office/drawing/2014/main" id="{3F50BF91-C843-3725-0E10-9E0A64F947C2}"/>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screenshot of a computer&#10;&#10;AI-generated content may be incorrect.">
            <a:extLst>
              <a:ext uri="{FF2B5EF4-FFF2-40B4-BE49-F238E27FC236}">
                <a16:creationId xmlns:a16="http://schemas.microsoft.com/office/drawing/2014/main" id="{0BD65357-FDE2-96FB-5651-D09FFC29D61B}"/>
              </a:ext>
            </a:extLst>
          </p:cNvPr>
          <p:cNvPicPr>
            <a:picLocks noChangeAspect="1"/>
          </p:cNvPicPr>
          <p:nvPr/>
        </p:nvPicPr>
        <p:blipFill>
          <a:blip r:embed="rId4"/>
          <a:stretch>
            <a:fillRect/>
          </a:stretch>
        </p:blipFill>
        <p:spPr>
          <a:xfrm>
            <a:off x="1009650" y="1354010"/>
            <a:ext cx="10172700" cy="3448050"/>
          </a:xfrm>
          <a:prstGeom prst="rect">
            <a:avLst/>
          </a:prstGeom>
        </p:spPr>
      </p:pic>
      <p:sp>
        <p:nvSpPr>
          <p:cNvPr id="6" name="Subtitle 2">
            <a:extLst>
              <a:ext uri="{FF2B5EF4-FFF2-40B4-BE49-F238E27FC236}">
                <a16:creationId xmlns:a16="http://schemas.microsoft.com/office/drawing/2014/main" id="{57940418-8B7E-AD15-3585-16218DAD2F45}"/>
              </a:ext>
            </a:extLst>
          </p:cNvPr>
          <p:cNvSpPr txBox="1">
            <a:spLocks/>
          </p:cNvSpPr>
          <p:nvPr/>
        </p:nvSpPr>
        <p:spPr>
          <a:xfrm>
            <a:off x="485677" y="5231450"/>
            <a:ext cx="11220645" cy="10348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a:solidFill>
                  <a:srgbClr val="00205C"/>
                </a:solidFill>
              </a:rPr>
              <a:t>If AARA is not approved, the student's draft will be marked. </a:t>
            </a:r>
            <a:endParaRPr lang="en-US" dirty="0">
              <a:solidFill>
                <a:srgbClr val="000000"/>
              </a:solidFill>
              <a:ea typeface="Calibri" panose="020F0502020204030204"/>
              <a:cs typeface="Calibri" panose="020F0502020204030204"/>
            </a:endParaRPr>
          </a:p>
          <a:p>
            <a:pPr marL="0" indent="0">
              <a:buNone/>
            </a:pPr>
            <a:r>
              <a:rPr lang="en-AU" sz="2000" dirty="0">
                <a:solidFill>
                  <a:srgbClr val="00205C"/>
                </a:solidFill>
              </a:rPr>
              <a:t>If a student fails an assessment, they could fail the entire Unit and therefore, lose a QCE credit.   </a:t>
            </a:r>
            <a:endParaRPr lang="en-US" dirty="0">
              <a:solidFill>
                <a:srgbClr val="000000"/>
              </a:solidFill>
              <a:ea typeface="Calibri" panose="020F0502020204030204"/>
              <a:cs typeface="Calibri" panose="020F0502020204030204"/>
            </a:endParaRPr>
          </a:p>
          <a:p>
            <a:pPr marL="0" indent="0">
              <a:buNone/>
            </a:pPr>
            <a:endParaRPr lang="en-US" dirty="0">
              <a:solidFill>
                <a:srgbClr val="000000"/>
              </a:solidFill>
              <a:latin typeface="Calibri" panose="020F0502020204030204"/>
              <a:ea typeface="Calibri" panose="020F0502020204030204"/>
              <a:cs typeface="Calibri" panose="020F0502020204030204"/>
            </a:endParaRPr>
          </a:p>
          <a:p>
            <a:pPr marL="0" indent="0">
              <a:buNone/>
            </a:pPr>
            <a:endParaRPr lang="en-AU" dirty="0">
              <a:ea typeface="Calibri"/>
              <a:cs typeface="Calibri"/>
            </a:endParaRPr>
          </a:p>
          <a:p>
            <a:pPr marL="0" indent="0">
              <a:buNone/>
            </a:pPr>
            <a:endParaRPr lang="en-AU" sz="2000" b="1" dirty="0">
              <a:solidFill>
                <a:srgbClr val="00205C"/>
              </a:solidFill>
              <a:latin typeface="Avenir LT Std 35 Light" panose="020B0402020203020204" pitchFamily="34" charset="0"/>
            </a:endParaRPr>
          </a:p>
          <a:p>
            <a:pPr marL="0" indent="0">
              <a:buNone/>
            </a:pPr>
            <a:endParaRPr lang="en-AU" sz="2400" dirty="0">
              <a:solidFill>
                <a:srgbClr val="00205C"/>
              </a:solidFill>
              <a:latin typeface="Avenir LT Std 35 Light" panose="020B0402020203020204" pitchFamily="34" charset="0"/>
            </a:endParaRPr>
          </a:p>
        </p:txBody>
      </p:sp>
    </p:spTree>
    <p:extLst>
      <p:ext uri="{BB962C8B-B14F-4D97-AF65-F5344CB8AC3E}">
        <p14:creationId xmlns:p14="http://schemas.microsoft.com/office/powerpoint/2010/main" val="4088382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177E020-B310-45F2-A56D-9CB6A55948DD}"/>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7" name="Title 1">
            <a:extLst>
              <a:ext uri="{FF2B5EF4-FFF2-40B4-BE49-F238E27FC236}">
                <a16:creationId xmlns:a16="http://schemas.microsoft.com/office/drawing/2014/main" id="{D8114B5A-14B8-4AA7-A730-5F44ED420500}"/>
              </a:ext>
            </a:extLst>
          </p:cNvPr>
          <p:cNvSpPr>
            <a:spLocks noGrp="1"/>
          </p:cNvSpPr>
          <p:nvPr>
            <p:ph type="title"/>
          </p:nvPr>
        </p:nvSpPr>
        <p:spPr>
          <a:xfrm>
            <a:off x="589626" y="76228"/>
            <a:ext cx="10515600" cy="1325563"/>
          </a:xfrm>
        </p:spPr>
        <p:txBody>
          <a:bodyPr/>
          <a:lstStyle/>
          <a:p>
            <a:r>
              <a:rPr lang="en-AU" b="1" dirty="0">
                <a:solidFill>
                  <a:srgbClr val="00205C"/>
                </a:solidFill>
                <a:latin typeface="+mn-lt"/>
                <a:cs typeface="Segoe UI"/>
              </a:rPr>
              <a:t>Start University Early?</a:t>
            </a:r>
            <a:endParaRPr lang="en-US" b="1" dirty="0">
              <a:latin typeface="+mn-lt"/>
            </a:endParaRPr>
          </a:p>
        </p:txBody>
      </p:sp>
      <p:sp>
        <p:nvSpPr>
          <p:cNvPr id="7" name="Subtitle 2">
            <a:extLst>
              <a:ext uri="{FF2B5EF4-FFF2-40B4-BE49-F238E27FC236}">
                <a16:creationId xmlns:a16="http://schemas.microsoft.com/office/drawing/2014/main" id="{1B908B0D-07E0-4246-BE4B-EBDCDE99B600}"/>
              </a:ext>
            </a:extLst>
          </p:cNvPr>
          <p:cNvSpPr txBox="1">
            <a:spLocks/>
          </p:cNvSpPr>
          <p:nvPr/>
        </p:nvSpPr>
        <p:spPr>
          <a:xfrm>
            <a:off x="589627" y="1328587"/>
            <a:ext cx="11012748" cy="50535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AU" sz="3200" b="0" i="0" u="none" strike="noStrike">
                <a:solidFill>
                  <a:srgbClr val="00205C"/>
                </a:solidFill>
                <a:effectLst/>
                <a:latin typeface="Avenir LT Std 35 Light"/>
              </a:rPr>
              <a:t> </a:t>
            </a:r>
            <a:r>
              <a:rPr lang="en-AU" sz="3200" b="0" i="0">
                <a:solidFill>
                  <a:srgbClr val="00205C"/>
                </a:solidFill>
                <a:effectLst/>
                <a:latin typeface="Avenir LT Std 35 Light"/>
              </a:rPr>
              <a:t>​</a:t>
            </a:r>
            <a:endParaRPr lang="en-AU" sz="3200" b="0" i="0">
              <a:solidFill>
                <a:srgbClr val="000000"/>
              </a:solidFill>
              <a:effectLst/>
              <a:latin typeface="Avenir LT Std 35 Light"/>
            </a:endParaRPr>
          </a:p>
        </p:txBody>
      </p:sp>
      <p:sp>
        <p:nvSpPr>
          <p:cNvPr id="8" name="Rectangle 7">
            <a:extLst>
              <a:ext uri="{FF2B5EF4-FFF2-40B4-BE49-F238E27FC236}">
                <a16:creationId xmlns:a16="http://schemas.microsoft.com/office/drawing/2014/main" id="{57891DDC-04D2-41F2-A4B2-2D8C73ED7450}"/>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a:extLst>
              <a:ext uri="{FF2B5EF4-FFF2-40B4-BE49-F238E27FC236}">
                <a16:creationId xmlns:a16="http://schemas.microsoft.com/office/drawing/2014/main" id="{F721E4B1-63CB-614C-B1C6-DEA0E5EA17D3}"/>
              </a:ext>
            </a:extLst>
          </p:cNvPr>
          <p:cNvSpPr txBox="1">
            <a:spLocks/>
          </p:cNvSpPr>
          <p:nvPr/>
        </p:nvSpPr>
        <p:spPr>
          <a:xfrm>
            <a:off x="589626" y="1279546"/>
            <a:ext cx="11012748" cy="50535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a:solidFill>
                  <a:srgbClr val="00205C"/>
                </a:solidFill>
                <a:cs typeface="Calibri"/>
              </a:rPr>
              <a:t>Universities offer students the opportunity to study a first-year subject while at high school.</a:t>
            </a:r>
          </a:p>
          <a:p>
            <a:pPr marL="0" indent="0">
              <a:buNone/>
            </a:pPr>
            <a:r>
              <a:rPr lang="en-AU" sz="2000" u="sng" dirty="0">
                <a:solidFill>
                  <a:srgbClr val="00205C"/>
                </a:solidFill>
                <a:cs typeface="Calibri"/>
              </a:rPr>
              <a:t>Potential</a:t>
            </a:r>
            <a:r>
              <a:rPr lang="en-AU" sz="2000" dirty="0">
                <a:solidFill>
                  <a:srgbClr val="00205C"/>
                </a:solidFill>
                <a:cs typeface="Calibri"/>
              </a:rPr>
              <a:t> benefits include:  </a:t>
            </a:r>
            <a:endParaRPr lang="en-US" sz="1800" dirty="0"/>
          </a:p>
          <a:p>
            <a:r>
              <a:rPr lang="en-AU" sz="2000" dirty="0">
                <a:solidFill>
                  <a:srgbClr val="002060"/>
                </a:solidFill>
                <a:cs typeface="Calibri"/>
              </a:rPr>
              <a:t>exemption/discounted tuition fees </a:t>
            </a:r>
            <a:endParaRPr lang="en-AU" sz="1800" dirty="0">
              <a:solidFill>
                <a:srgbClr val="002060"/>
              </a:solidFill>
              <a:cs typeface="Calibri"/>
            </a:endParaRPr>
          </a:p>
          <a:p>
            <a:r>
              <a:rPr lang="en-AU" sz="2000" dirty="0">
                <a:solidFill>
                  <a:srgbClr val="00205C"/>
                </a:solidFill>
                <a:cs typeface="Calibri"/>
              </a:rPr>
              <a:t>credit towards the QCE</a:t>
            </a:r>
            <a:endParaRPr lang="en-AU" sz="1800" dirty="0">
              <a:solidFill>
                <a:srgbClr val="000000"/>
              </a:solidFill>
              <a:cs typeface="Calibri"/>
            </a:endParaRPr>
          </a:p>
          <a:p>
            <a:r>
              <a:rPr lang="en-AU" sz="2000" dirty="0">
                <a:solidFill>
                  <a:srgbClr val="00205C"/>
                </a:solidFill>
                <a:cs typeface="Calibri"/>
              </a:rPr>
              <a:t>credit towards the bachelor degree</a:t>
            </a:r>
          </a:p>
          <a:p>
            <a:r>
              <a:rPr lang="en-AU" sz="2000" dirty="0">
                <a:solidFill>
                  <a:srgbClr val="00205C"/>
                </a:solidFill>
                <a:cs typeface="Calibri"/>
              </a:rPr>
              <a:t>guaranteed entry into the bachelor degree </a:t>
            </a:r>
          </a:p>
          <a:p>
            <a:pPr marL="0" indent="0" algn="l">
              <a:buNone/>
            </a:pPr>
            <a:endParaRPr lang="en-AU" sz="2000" b="1" dirty="0">
              <a:solidFill>
                <a:srgbClr val="00205C"/>
              </a:solidFill>
              <a:cs typeface="Calibri"/>
            </a:endParaRPr>
          </a:p>
          <a:p>
            <a:pPr marL="0" indent="0" algn="l">
              <a:buNone/>
            </a:pPr>
            <a:r>
              <a:rPr lang="en-AU" sz="1600" b="1" dirty="0">
                <a:solidFill>
                  <a:srgbClr val="00205C"/>
                </a:solidFill>
                <a:cs typeface="Calibri"/>
              </a:rPr>
              <a:t>Examples</a:t>
            </a:r>
            <a:endParaRPr lang="en-AU" sz="1600" b="1" dirty="0"/>
          </a:p>
          <a:p>
            <a:r>
              <a:rPr lang="en-AU" sz="1600" dirty="0">
                <a:solidFill>
                  <a:srgbClr val="00205C"/>
                </a:solidFill>
                <a:ea typeface="+mn-lt"/>
                <a:cs typeface="+mn-lt"/>
              </a:rPr>
              <a:t>Bond University - </a:t>
            </a:r>
            <a:r>
              <a:rPr lang="en-AU" sz="1600" i="1" dirty="0">
                <a:solidFill>
                  <a:srgbClr val="00205C"/>
                </a:solidFill>
                <a:ea typeface="+mn-lt"/>
                <a:cs typeface="+mn-lt"/>
              </a:rPr>
              <a:t>Student For A Semester</a:t>
            </a:r>
            <a:endParaRPr lang="en-AU" sz="1600" dirty="0">
              <a:solidFill>
                <a:srgbClr val="00205C"/>
              </a:solidFill>
              <a:ea typeface="+mn-lt"/>
              <a:cs typeface="+mn-lt"/>
            </a:endParaRPr>
          </a:p>
          <a:p>
            <a:r>
              <a:rPr lang="en-AU" sz="1600" dirty="0">
                <a:solidFill>
                  <a:srgbClr val="00205C"/>
                </a:solidFill>
                <a:ea typeface="+mn-lt"/>
                <a:cs typeface="+mn-lt"/>
              </a:rPr>
              <a:t>Griffith</a:t>
            </a:r>
            <a:r>
              <a:rPr lang="en-AU" sz="1600" dirty="0">
                <a:solidFill>
                  <a:srgbClr val="00205C"/>
                </a:solidFill>
                <a:cs typeface="Calibri"/>
              </a:rPr>
              <a:t> University - </a:t>
            </a:r>
            <a:r>
              <a:rPr lang="en-AU" sz="1600" i="1" dirty="0">
                <a:solidFill>
                  <a:srgbClr val="00205C"/>
                </a:solidFill>
                <a:cs typeface="Calibri"/>
              </a:rPr>
              <a:t>Head Start</a:t>
            </a:r>
            <a:r>
              <a:rPr lang="en-AU" sz="1600" dirty="0">
                <a:solidFill>
                  <a:srgbClr val="00205C"/>
                </a:solidFill>
                <a:cs typeface="Calibri"/>
              </a:rPr>
              <a:t> </a:t>
            </a:r>
            <a:endParaRPr lang="en-AU" sz="1600" dirty="0"/>
          </a:p>
          <a:p>
            <a:r>
              <a:rPr lang="en-AU" sz="1600" dirty="0">
                <a:solidFill>
                  <a:srgbClr val="00205C"/>
                </a:solidFill>
                <a:cs typeface="Calibri"/>
              </a:rPr>
              <a:t>Southern Cross University - </a:t>
            </a:r>
            <a:r>
              <a:rPr lang="en-AU" sz="1600" i="1" dirty="0">
                <a:solidFill>
                  <a:srgbClr val="00205C"/>
                </a:solidFill>
                <a:cs typeface="Calibri"/>
              </a:rPr>
              <a:t>Scholars Program</a:t>
            </a:r>
          </a:p>
          <a:p>
            <a:r>
              <a:rPr lang="en-AU" sz="1600" dirty="0">
                <a:solidFill>
                  <a:srgbClr val="00205C"/>
                </a:solidFill>
                <a:cs typeface="Calibri"/>
              </a:rPr>
              <a:t>University of Queensland - </a:t>
            </a:r>
            <a:r>
              <a:rPr lang="en-AU" sz="1600" i="1" dirty="0">
                <a:solidFill>
                  <a:srgbClr val="00205C"/>
                </a:solidFill>
                <a:cs typeface="Calibri"/>
              </a:rPr>
              <a:t>Enhances Studies Program</a:t>
            </a:r>
          </a:p>
          <a:p>
            <a:r>
              <a:rPr lang="en-AU" sz="1600" dirty="0">
                <a:solidFill>
                  <a:srgbClr val="00205C"/>
                </a:solidFill>
                <a:cs typeface="Calibri"/>
              </a:rPr>
              <a:t>Queensland University of Technology - </a:t>
            </a:r>
            <a:r>
              <a:rPr lang="en-AU" sz="1600" i="1" dirty="0">
                <a:solidFill>
                  <a:srgbClr val="00205C"/>
                </a:solidFill>
                <a:cs typeface="Calibri"/>
              </a:rPr>
              <a:t>START QUT</a:t>
            </a:r>
            <a:r>
              <a:rPr lang="en-AU" sz="1600" dirty="0">
                <a:solidFill>
                  <a:srgbClr val="00205C"/>
                </a:solidFill>
                <a:cs typeface="Calibri"/>
              </a:rPr>
              <a:t> </a:t>
            </a:r>
          </a:p>
        </p:txBody>
      </p:sp>
      <p:pic>
        <p:nvPicPr>
          <p:cNvPr id="2" name="Picture 1" descr="A blue text on a white background&#10;&#10;Description automatically generated">
            <a:extLst>
              <a:ext uri="{FF2B5EF4-FFF2-40B4-BE49-F238E27FC236}">
                <a16:creationId xmlns:a16="http://schemas.microsoft.com/office/drawing/2014/main" id="{71D7F08C-B4B7-D4BC-5DF1-8174059AEA52}"/>
              </a:ext>
            </a:extLst>
          </p:cNvPr>
          <p:cNvPicPr>
            <a:picLocks noChangeAspect="1"/>
          </p:cNvPicPr>
          <p:nvPr/>
        </p:nvPicPr>
        <p:blipFill>
          <a:blip r:embed="rId4"/>
          <a:stretch>
            <a:fillRect/>
          </a:stretch>
        </p:blipFill>
        <p:spPr>
          <a:xfrm>
            <a:off x="6618246" y="2346059"/>
            <a:ext cx="2257425" cy="838200"/>
          </a:xfrm>
          <a:prstGeom prst="rect">
            <a:avLst/>
          </a:prstGeom>
        </p:spPr>
      </p:pic>
      <p:pic>
        <p:nvPicPr>
          <p:cNvPr id="4" name="Picture 3" descr="A close-up of a logo&#10;&#10;Description automatically generated">
            <a:extLst>
              <a:ext uri="{FF2B5EF4-FFF2-40B4-BE49-F238E27FC236}">
                <a16:creationId xmlns:a16="http://schemas.microsoft.com/office/drawing/2014/main" id="{85CD5461-24A9-FCC3-9308-2772DFB2121D}"/>
              </a:ext>
            </a:extLst>
          </p:cNvPr>
          <p:cNvPicPr>
            <a:picLocks noChangeAspect="1"/>
          </p:cNvPicPr>
          <p:nvPr/>
        </p:nvPicPr>
        <p:blipFill>
          <a:blip r:embed="rId5"/>
          <a:stretch>
            <a:fillRect/>
          </a:stretch>
        </p:blipFill>
        <p:spPr>
          <a:xfrm>
            <a:off x="9456155" y="2476960"/>
            <a:ext cx="2423931" cy="687126"/>
          </a:xfrm>
          <a:prstGeom prst="rect">
            <a:avLst/>
          </a:prstGeom>
        </p:spPr>
      </p:pic>
      <p:pic>
        <p:nvPicPr>
          <p:cNvPr id="5" name="Picture 4" descr="A blue background with white text&#10;&#10;Description automatically generated">
            <a:extLst>
              <a:ext uri="{FF2B5EF4-FFF2-40B4-BE49-F238E27FC236}">
                <a16:creationId xmlns:a16="http://schemas.microsoft.com/office/drawing/2014/main" id="{9457264F-F813-1401-2782-C7195AECE5D5}"/>
              </a:ext>
            </a:extLst>
          </p:cNvPr>
          <p:cNvPicPr>
            <a:picLocks noChangeAspect="1"/>
          </p:cNvPicPr>
          <p:nvPr/>
        </p:nvPicPr>
        <p:blipFill>
          <a:blip r:embed="rId6"/>
          <a:stretch>
            <a:fillRect/>
          </a:stretch>
        </p:blipFill>
        <p:spPr>
          <a:xfrm>
            <a:off x="6759795" y="4955050"/>
            <a:ext cx="2115876" cy="866413"/>
          </a:xfrm>
          <a:prstGeom prst="rect">
            <a:avLst/>
          </a:prstGeom>
        </p:spPr>
      </p:pic>
      <p:pic>
        <p:nvPicPr>
          <p:cNvPr id="6" name="Picture 5" descr="A blue background with white text&#10;&#10;Description automatically generated">
            <a:extLst>
              <a:ext uri="{FF2B5EF4-FFF2-40B4-BE49-F238E27FC236}">
                <a16:creationId xmlns:a16="http://schemas.microsoft.com/office/drawing/2014/main" id="{D4946936-DA6E-8981-EA82-FFEF5DA23AF9}"/>
              </a:ext>
            </a:extLst>
          </p:cNvPr>
          <p:cNvPicPr>
            <a:picLocks noChangeAspect="1"/>
          </p:cNvPicPr>
          <p:nvPr/>
        </p:nvPicPr>
        <p:blipFill>
          <a:blip r:embed="rId7"/>
          <a:stretch>
            <a:fillRect/>
          </a:stretch>
        </p:blipFill>
        <p:spPr>
          <a:xfrm>
            <a:off x="9456155" y="5035850"/>
            <a:ext cx="2211487" cy="676757"/>
          </a:xfrm>
          <a:prstGeom prst="rect">
            <a:avLst/>
          </a:prstGeom>
        </p:spPr>
      </p:pic>
      <p:pic>
        <p:nvPicPr>
          <p:cNvPr id="9" name="Picture 8" descr="A purple sign with white text&#10;&#10;Description automatically generated">
            <a:extLst>
              <a:ext uri="{FF2B5EF4-FFF2-40B4-BE49-F238E27FC236}">
                <a16:creationId xmlns:a16="http://schemas.microsoft.com/office/drawing/2014/main" id="{FDC4C672-42AC-3D8A-5627-6B3CE1AE0E64}"/>
              </a:ext>
            </a:extLst>
          </p:cNvPr>
          <p:cNvPicPr>
            <a:picLocks noChangeAspect="1"/>
          </p:cNvPicPr>
          <p:nvPr/>
        </p:nvPicPr>
        <p:blipFill>
          <a:blip r:embed="rId8"/>
          <a:stretch>
            <a:fillRect/>
          </a:stretch>
        </p:blipFill>
        <p:spPr>
          <a:xfrm>
            <a:off x="8038662" y="3651070"/>
            <a:ext cx="2159160" cy="764290"/>
          </a:xfrm>
          <a:prstGeom prst="rect">
            <a:avLst/>
          </a:prstGeom>
        </p:spPr>
      </p:pic>
    </p:spTree>
    <p:extLst>
      <p:ext uri="{BB962C8B-B14F-4D97-AF65-F5344CB8AC3E}">
        <p14:creationId xmlns:p14="http://schemas.microsoft.com/office/powerpoint/2010/main" val="2157959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A8E0471-AF45-46BB-A004-AFDB002C3C42}"/>
              </a:ext>
            </a:extLst>
          </p:cNvPr>
          <p:cNvSpPr>
            <a:spLocks noGrp="1"/>
          </p:cNvSpPr>
          <p:nvPr>
            <p:ph type="title"/>
          </p:nvPr>
        </p:nvSpPr>
        <p:spPr>
          <a:xfrm>
            <a:off x="589626" y="76228"/>
            <a:ext cx="8225900" cy="1325563"/>
          </a:xfrm>
        </p:spPr>
        <p:txBody>
          <a:bodyPr/>
          <a:lstStyle/>
          <a:p>
            <a:r>
              <a:rPr lang="en-AU" b="1" dirty="0">
                <a:solidFill>
                  <a:srgbClr val="00205C"/>
                </a:solidFill>
                <a:latin typeface="+mn-lt"/>
              </a:rPr>
              <a:t>Alternative Pathways </a:t>
            </a:r>
            <a:endParaRPr lang="en-US" b="1" dirty="0">
              <a:latin typeface="+mn-lt"/>
            </a:endParaRPr>
          </a:p>
        </p:txBody>
      </p:sp>
      <p:pic>
        <p:nvPicPr>
          <p:cNvPr id="14" name="Picture 13">
            <a:extLst>
              <a:ext uri="{FF2B5EF4-FFF2-40B4-BE49-F238E27FC236}">
                <a16:creationId xmlns:a16="http://schemas.microsoft.com/office/drawing/2014/main" id="{EA6D4026-A52B-4433-970F-5C6122161828}"/>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8" name="Subtitle 2">
            <a:extLst>
              <a:ext uri="{FF2B5EF4-FFF2-40B4-BE49-F238E27FC236}">
                <a16:creationId xmlns:a16="http://schemas.microsoft.com/office/drawing/2014/main" id="{A0C50340-5802-48B9-A0F7-7653EC56EBA9}"/>
              </a:ext>
            </a:extLst>
          </p:cNvPr>
          <p:cNvSpPr txBox="1">
            <a:spLocks/>
          </p:cNvSpPr>
          <p:nvPr/>
        </p:nvSpPr>
        <p:spPr>
          <a:xfrm>
            <a:off x="589626" y="1477642"/>
            <a:ext cx="11478087" cy="47658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solidFill>
                  <a:srgbClr val="00205C"/>
                </a:solidFill>
                <a:cs typeface="Calibri" panose="020F0502020204030204"/>
              </a:rPr>
              <a:t>More targeted approach to educational outcomes</a:t>
            </a:r>
          </a:p>
          <a:p>
            <a:r>
              <a:rPr lang="en-AU" sz="2400" dirty="0">
                <a:solidFill>
                  <a:srgbClr val="00205C"/>
                </a:solidFill>
                <a:cs typeface="Calibri" panose="020F0502020204030204"/>
              </a:rPr>
              <a:t>Still achieve your QCE</a:t>
            </a:r>
          </a:p>
          <a:p>
            <a:r>
              <a:rPr lang="en-AU" sz="2400" dirty="0">
                <a:solidFill>
                  <a:srgbClr val="00205C"/>
                </a:solidFill>
                <a:cs typeface="Calibri" panose="020F0502020204030204"/>
              </a:rPr>
              <a:t>Accelerate learning and qualifications </a:t>
            </a:r>
          </a:p>
          <a:p>
            <a:r>
              <a:rPr lang="en-AU" sz="2400" dirty="0">
                <a:solidFill>
                  <a:srgbClr val="00205C"/>
                </a:solidFill>
                <a:cs typeface="Calibri" panose="020F0502020204030204"/>
              </a:rPr>
              <a:t>Qualifications can be used to gain entry to further education</a:t>
            </a:r>
          </a:p>
          <a:p>
            <a:r>
              <a:rPr lang="en-AU" sz="2400" dirty="0">
                <a:solidFill>
                  <a:srgbClr val="00205C"/>
                </a:solidFill>
                <a:cs typeface="Calibri" panose="020F0502020204030204"/>
              </a:rPr>
              <a:t>Easily combined with part-time work/elite sport/health issues</a:t>
            </a:r>
          </a:p>
          <a:p>
            <a:pPr marL="0" indent="0">
              <a:buNone/>
            </a:pPr>
            <a:endParaRPr lang="en-AU" sz="2400" dirty="0">
              <a:solidFill>
                <a:srgbClr val="00205C"/>
              </a:solidFill>
              <a:cs typeface="Calibri" panose="020F0502020204030204"/>
            </a:endParaRPr>
          </a:p>
          <a:p>
            <a:pPr marL="0" indent="0">
              <a:buNone/>
            </a:pPr>
            <a:r>
              <a:rPr lang="en-AU" sz="1600" b="1" dirty="0">
                <a:solidFill>
                  <a:srgbClr val="00205C"/>
                </a:solidFill>
                <a:cs typeface="Calibri"/>
              </a:rPr>
              <a:t>Examples</a:t>
            </a:r>
          </a:p>
          <a:p>
            <a:pPr>
              <a:buFont typeface="Wingdings" panose="05000000000000000000" pitchFamily="2" charset="2"/>
              <a:buChar char="§"/>
            </a:pPr>
            <a:r>
              <a:rPr lang="en-AU" sz="1600" dirty="0">
                <a:solidFill>
                  <a:srgbClr val="00205C"/>
                </a:solidFill>
              </a:rPr>
              <a:t>TAFE </a:t>
            </a:r>
            <a:endParaRPr lang="en-AU" sz="1600" dirty="0">
              <a:ea typeface="Calibri" panose="020F0502020204030204"/>
              <a:cs typeface="Calibri" panose="020F0502020204030204"/>
            </a:endParaRPr>
          </a:p>
          <a:p>
            <a:pPr>
              <a:buFont typeface="Wingdings" panose="05000000000000000000" pitchFamily="2" charset="2"/>
              <a:buChar char="§"/>
            </a:pPr>
            <a:r>
              <a:rPr lang="en-AU" sz="1600" dirty="0">
                <a:solidFill>
                  <a:srgbClr val="00205C"/>
                </a:solidFill>
              </a:rPr>
              <a:t>Full-time Apprenticeship and Traineeship</a:t>
            </a:r>
            <a:endParaRPr lang="en-AU" sz="1600" dirty="0">
              <a:solidFill>
                <a:srgbClr val="00205C"/>
              </a:solidFill>
              <a:ea typeface="Calibri" panose="020F0502020204030204"/>
              <a:cs typeface="Calibri" panose="020F0502020204030204"/>
            </a:endParaRPr>
          </a:p>
          <a:p>
            <a:pPr>
              <a:buFont typeface="Wingdings" panose="05000000000000000000" pitchFamily="2" charset="2"/>
              <a:buChar char="§"/>
            </a:pPr>
            <a:r>
              <a:rPr lang="en-AU" sz="1600" dirty="0">
                <a:solidFill>
                  <a:srgbClr val="00205C"/>
                </a:solidFill>
              </a:rPr>
              <a:t>VLC / MOB / Busy Schools / Distance Education </a:t>
            </a:r>
            <a:endParaRPr lang="en-AU" sz="1600" dirty="0">
              <a:solidFill>
                <a:srgbClr val="00205C"/>
              </a:solidFill>
              <a:ea typeface="Calibri" panose="020F0502020204030204"/>
              <a:cs typeface="Calibri" panose="020F0502020204030204"/>
            </a:endParaRPr>
          </a:p>
        </p:txBody>
      </p:sp>
      <p:sp>
        <p:nvSpPr>
          <p:cNvPr id="9" name="Rectangle 8">
            <a:extLst>
              <a:ext uri="{FF2B5EF4-FFF2-40B4-BE49-F238E27FC236}">
                <a16:creationId xmlns:a16="http://schemas.microsoft.com/office/drawing/2014/main" id="{39315F71-5613-48B1-8C47-2CF32C750BCD}"/>
              </a:ext>
            </a:extLst>
          </p:cNvPr>
          <p:cNvSpPr/>
          <p:nvPr/>
        </p:nvSpPr>
        <p:spPr>
          <a:xfrm>
            <a:off x="0" y="6382138"/>
            <a:ext cx="12192000" cy="475861"/>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a:extLst>
              <a:ext uri="{FF2B5EF4-FFF2-40B4-BE49-F238E27FC236}">
                <a16:creationId xmlns:a16="http://schemas.microsoft.com/office/drawing/2014/main" id="{17E86E55-4608-5E40-618A-279B191096B7}"/>
              </a:ext>
            </a:extLst>
          </p:cNvPr>
          <p:cNvPicPr>
            <a:picLocks noChangeAspect="1"/>
          </p:cNvPicPr>
          <p:nvPr/>
        </p:nvPicPr>
        <p:blipFill>
          <a:blip r:embed="rId4"/>
          <a:stretch>
            <a:fillRect/>
          </a:stretch>
        </p:blipFill>
        <p:spPr>
          <a:xfrm>
            <a:off x="5329750" y="3917742"/>
            <a:ext cx="3485776" cy="2464396"/>
          </a:xfrm>
          <a:prstGeom prst="rect">
            <a:avLst/>
          </a:prstGeom>
        </p:spPr>
      </p:pic>
    </p:spTree>
    <p:extLst>
      <p:ext uri="{BB962C8B-B14F-4D97-AF65-F5344CB8AC3E}">
        <p14:creationId xmlns:p14="http://schemas.microsoft.com/office/powerpoint/2010/main" val="1302505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177E020-B310-45F2-A56D-9CB6A55948DD}"/>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7" name="Title 1">
            <a:extLst>
              <a:ext uri="{FF2B5EF4-FFF2-40B4-BE49-F238E27FC236}">
                <a16:creationId xmlns:a16="http://schemas.microsoft.com/office/drawing/2014/main" id="{D8114B5A-14B8-4AA7-A730-5F44ED420500}"/>
              </a:ext>
            </a:extLst>
          </p:cNvPr>
          <p:cNvSpPr>
            <a:spLocks noGrp="1"/>
          </p:cNvSpPr>
          <p:nvPr>
            <p:ph type="title"/>
          </p:nvPr>
        </p:nvSpPr>
        <p:spPr>
          <a:xfrm>
            <a:off x="589626" y="76228"/>
            <a:ext cx="10515600" cy="1325563"/>
          </a:xfrm>
        </p:spPr>
        <p:txBody>
          <a:bodyPr/>
          <a:lstStyle/>
          <a:p>
            <a:r>
              <a:rPr lang="en-AU" b="1" dirty="0">
                <a:solidFill>
                  <a:srgbClr val="00205C"/>
                </a:solidFill>
                <a:latin typeface="+mn-lt"/>
                <a:cs typeface="Segoe UI"/>
              </a:rPr>
              <a:t>Final Words</a:t>
            </a:r>
            <a:endParaRPr lang="en-US" b="1" dirty="0">
              <a:latin typeface="+mn-lt"/>
            </a:endParaRPr>
          </a:p>
        </p:txBody>
      </p:sp>
      <p:sp>
        <p:nvSpPr>
          <p:cNvPr id="7" name="Subtitle 2">
            <a:extLst>
              <a:ext uri="{FF2B5EF4-FFF2-40B4-BE49-F238E27FC236}">
                <a16:creationId xmlns:a16="http://schemas.microsoft.com/office/drawing/2014/main" id="{1B908B0D-07E0-4246-BE4B-EBDCDE99B600}"/>
              </a:ext>
            </a:extLst>
          </p:cNvPr>
          <p:cNvSpPr txBox="1">
            <a:spLocks/>
          </p:cNvSpPr>
          <p:nvPr/>
        </p:nvSpPr>
        <p:spPr>
          <a:xfrm>
            <a:off x="589627" y="1328587"/>
            <a:ext cx="11012748" cy="50535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AU" sz="3200" b="0" i="0" u="none" strike="noStrike">
                <a:solidFill>
                  <a:srgbClr val="00205C"/>
                </a:solidFill>
                <a:effectLst/>
                <a:latin typeface="Avenir LT Std 35 Light"/>
              </a:rPr>
              <a:t> </a:t>
            </a:r>
            <a:r>
              <a:rPr lang="en-AU" sz="3200" b="0" i="0">
                <a:solidFill>
                  <a:srgbClr val="00205C"/>
                </a:solidFill>
                <a:effectLst/>
                <a:latin typeface="Avenir LT Std 35 Light"/>
              </a:rPr>
              <a:t>​</a:t>
            </a:r>
            <a:endParaRPr lang="en-AU" sz="3200" b="0" i="0">
              <a:solidFill>
                <a:srgbClr val="000000"/>
              </a:solidFill>
              <a:effectLst/>
              <a:latin typeface="Avenir LT Std 35 Light"/>
            </a:endParaRPr>
          </a:p>
        </p:txBody>
      </p:sp>
      <p:sp>
        <p:nvSpPr>
          <p:cNvPr id="8" name="Rectangle 7">
            <a:extLst>
              <a:ext uri="{FF2B5EF4-FFF2-40B4-BE49-F238E27FC236}">
                <a16:creationId xmlns:a16="http://schemas.microsoft.com/office/drawing/2014/main" id="{57891DDC-04D2-41F2-A4B2-2D8C73ED7450}"/>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a:extLst>
              <a:ext uri="{FF2B5EF4-FFF2-40B4-BE49-F238E27FC236}">
                <a16:creationId xmlns:a16="http://schemas.microsoft.com/office/drawing/2014/main" id="{F721E4B1-63CB-614C-B1C6-DEA0E5EA17D3}"/>
              </a:ext>
            </a:extLst>
          </p:cNvPr>
          <p:cNvSpPr txBox="1">
            <a:spLocks/>
          </p:cNvSpPr>
          <p:nvPr/>
        </p:nvSpPr>
        <p:spPr>
          <a:xfrm>
            <a:off x="589625" y="1263171"/>
            <a:ext cx="11165150" cy="52713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AU" sz="2000" b="1" dirty="0">
                <a:solidFill>
                  <a:srgbClr val="00205C"/>
                </a:solidFill>
              </a:rPr>
              <a:t>DO NOT </a:t>
            </a:r>
            <a:r>
              <a:rPr lang="en-AU" sz="2000" dirty="0">
                <a:solidFill>
                  <a:srgbClr val="00205C"/>
                </a:solidFill>
              </a:rPr>
              <a:t>choose your subjects for the following reasons: </a:t>
            </a:r>
          </a:p>
          <a:p>
            <a:pPr marL="0" indent="0">
              <a:lnSpc>
                <a:spcPct val="100000"/>
              </a:lnSpc>
              <a:spcBef>
                <a:spcPts val="0"/>
              </a:spcBef>
              <a:buNone/>
            </a:pPr>
            <a:endParaRPr lang="en-AU" sz="2000" dirty="0">
              <a:solidFill>
                <a:srgbClr val="00205C"/>
              </a:solidFill>
            </a:endParaRPr>
          </a:p>
          <a:p>
            <a:pPr marL="457200" indent="-457200">
              <a:lnSpc>
                <a:spcPct val="100000"/>
              </a:lnSpc>
              <a:spcBef>
                <a:spcPts val="0"/>
              </a:spcBef>
              <a:buFont typeface="+mj-lt"/>
              <a:buAutoNum type="arabicPeriod"/>
            </a:pPr>
            <a:r>
              <a:rPr lang="en-AU" sz="2000" b="1" dirty="0">
                <a:solidFill>
                  <a:srgbClr val="00205C"/>
                </a:solidFill>
              </a:rPr>
              <a:t>“My friend is taking that subject.” </a:t>
            </a:r>
            <a:r>
              <a:rPr lang="en-AU" sz="2000" dirty="0">
                <a:solidFill>
                  <a:srgbClr val="00205C"/>
                </a:solidFill>
              </a:rPr>
              <a:t>There are usually several classes in a subject, so even if you are doing the same subjects, you won’t necessarily be in the same class. </a:t>
            </a:r>
          </a:p>
          <a:p>
            <a:pPr marL="0" indent="-457200">
              <a:lnSpc>
                <a:spcPct val="100000"/>
              </a:lnSpc>
              <a:spcBef>
                <a:spcPts val="0"/>
              </a:spcBef>
              <a:buAutoNum type="arabicPeriod"/>
            </a:pPr>
            <a:endParaRPr lang="en-AU" sz="2000" dirty="0">
              <a:solidFill>
                <a:srgbClr val="00205C"/>
              </a:solidFill>
            </a:endParaRPr>
          </a:p>
          <a:p>
            <a:pPr marL="0" indent="-457200">
              <a:lnSpc>
                <a:spcPct val="100000"/>
              </a:lnSpc>
              <a:spcBef>
                <a:spcPts val="0"/>
              </a:spcBef>
              <a:buFont typeface="+mj-lt"/>
              <a:buAutoNum type="arabicPeriod"/>
            </a:pPr>
            <a:r>
              <a:rPr lang="en-AU" sz="2000" b="1" dirty="0">
                <a:solidFill>
                  <a:srgbClr val="00205C"/>
                </a:solidFill>
              </a:rPr>
              <a:t>“I do/don’t really like the teacher.” </a:t>
            </a:r>
            <a:r>
              <a:rPr lang="en-AU" sz="2000" dirty="0">
                <a:solidFill>
                  <a:srgbClr val="00205C"/>
                </a:solidFill>
              </a:rPr>
              <a:t>There is no guarantee that you will have any particular teacher. </a:t>
            </a:r>
          </a:p>
          <a:p>
            <a:pPr marL="0" indent="-457200">
              <a:lnSpc>
                <a:spcPct val="100000"/>
              </a:lnSpc>
              <a:spcBef>
                <a:spcPts val="0"/>
              </a:spcBef>
              <a:buFont typeface="+mj-lt"/>
              <a:buAutoNum type="arabicPeriod"/>
            </a:pPr>
            <a:endParaRPr lang="en-AU" sz="2000" dirty="0">
              <a:solidFill>
                <a:srgbClr val="00205C"/>
              </a:solidFill>
            </a:endParaRPr>
          </a:p>
          <a:p>
            <a:pPr marL="0" indent="-457200">
              <a:lnSpc>
                <a:spcPct val="100000"/>
              </a:lnSpc>
              <a:spcBef>
                <a:spcPts val="0"/>
              </a:spcBef>
              <a:buFont typeface="+mj-lt"/>
              <a:buAutoNum type="arabicPeriod"/>
            </a:pPr>
            <a:r>
              <a:rPr lang="en-AU" sz="2000" b="1" dirty="0">
                <a:solidFill>
                  <a:srgbClr val="00205C"/>
                </a:solidFill>
              </a:rPr>
              <a:t>“Someone told me that the subject is fun (or easy, or interesting).” </a:t>
            </a:r>
          </a:p>
          <a:p>
            <a:pPr marL="457200" lvl="1" indent="0">
              <a:lnSpc>
                <a:spcPct val="100000"/>
              </a:lnSpc>
              <a:spcBef>
                <a:spcPts val="0"/>
              </a:spcBef>
              <a:buNone/>
            </a:pPr>
            <a:r>
              <a:rPr lang="en-AU" sz="2000" dirty="0">
                <a:solidFill>
                  <a:srgbClr val="00205C"/>
                </a:solidFill>
              </a:rPr>
              <a:t>It may be enjoyable/easy/interesting for someone but not necessarily for you. Make up your own mind based on what you enjoy and are good at. </a:t>
            </a:r>
          </a:p>
          <a:p>
            <a:pPr marL="457200" lvl="1" indent="-457200">
              <a:lnSpc>
                <a:spcPct val="100000"/>
              </a:lnSpc>
              <a:spcBef>
                <a:spcPts val="0"/>
              </a:spcBef>
              <a:buFont typeface="+mj-lt"/>
              <a:buAutoNum type="arabicPeriod"/>
            </a:pPr>
            <a:endParaRPr lang="en-AU" sz="2000" dirty="0">
              <a:solidFill>
                <a:srgbClr val="00205C"/>
              </a:solidFill>
            </a:endParaRPr>
          </a:p>
          <a:p>
            <a:pPr marL="0" indent="-457200">
              <a:lnSpc>
                <a:spcPct val="100000"/>
              </a:lnSpc>
              <a:spcBef>
                <a:spcPts val="0"/>
              </a:spcBef>
              <a:buFont typeface="+mj-lt"/>
              <a:buAutoNum type="arabicPeriod"/>
            </a:pPr>
            <a:r>
              <a:rPr lang="en-AU" sz="2000" b="1" dirty="0">
                <a:solidFill>
                  <a:srgbClr val="00205C"/>
                </a:solidFill>
              </a:rPr>
              <a:t>“Someone told me that the subject is boring.” </a:t>
            </a:r>
            <a:r>
              <a:rPr lang="en-AU" sz="2000" dirty="0">
                <a:solidFill>
                  <a:srgbClr val="00205C"/>
                </a:solidFill>
              </a:rPr>
              <a:t>See point 3. </a:t>
            </a:r>
          </a:p>
          <a:p>
            <a:pPr marL="0" indent="-457200">
              <a:lnSpc>
                <a:spcPct val="100000"/>
              </a:lnSpc>
              <a:spcBef>
                <a:spcPts val="0"/>
              </a:spcBef>
              <a:buFont typeface="+mj-lt"/>
              <a:buAutoNum type="arabicPeriod"/>
            </a:pPr>
            <a:endParaRPr lang="en-AU" sz="2000" b="1" dirty="0">
              <a:solidFill>
                <a:srgbClr val="00205C"/>
              </a:solidFill>
            </a:endParaRPr>
          </a:p>
          <a:p>
            <a:pPr marL="457200" indent="-457200">
              <a:lnSpc>
                <a:spcPct val="100000"/>
              </a:lnSpc>
              <a:spcBef>
                <a:spcPts val="0"/>
              </a:spcBef>
              <a:buFont typeface="+mj-lt"/>
              <a:buAutoNum type="arabicPeriod"/>
            </a:pPr>
            <a:r>
              <a:rPr lang="en-AU" sz="2000" b="1" dirty="0">
                <a:solidFill>
                  <a:srgbClr val="00205C"/>
                </a:solidFill>
              </a:rPr>
              <a:t>“Someone told me that I do/don’t need that subject for the course I want to take at university,” </a:t>
            </a:r>
            <a:r>
              <a:rPr lang="en-AU" sz="2000" dirty="0">
                <a:solidFill>
                  <a:srgbClr val="00205C"/>
                </a:solidFill>
              </a:rPr>
              <a:t>or </a:t>
            </a:r>
            <a:r>
              <a:rPr lang="en-AU" sz="2000" b="1" dirty="0">
                <a:solidFill>
                  <a:srgbClr val="00205C"/>
                </a:solidFill>
              </a:rPr>
              <a:t>“I think this subject is better for my ATAR.” </a:t>
            </a:r>
            <a:r>
              <a:rPr lang="en-AU" sz="2000" dirty="0">
                <a:solidFill>
                  <a:srgbClr val="00205C"/>
                </a:solidFill>
              </a:rPr>
              <a:t>Check tertiary prerequisites or see a Guidance Officer.  </a:t>
            </a:r>
          </a:p>
          <a:p>
            <a:pPr marL="0" indent="0" algn="l">
              <a:buNone/>
            </a:pPr>
            <a:endParaRPr lang="en-AU" sz="2000" dirty="0">
              <a:solidFill>
                <a:srgbClr val="00205C"/>
              </a:solidFill>
              <a:latin typeface="Avenir LT Std 35 Light" panose="020B0402020203020204" pitchFamily="34" charset="0"/>
              <a:cs typeface="Calibri"/>
            </a:endParaRPr>
          </a:p>
        </p:txBody>
      </p:sp>
    </p:spTree>
    <p:extLst>
      <p:ext uri="{BB962C8B-B14F-4D97-AF65-F5344CB8AC3E}">
        <p14:creationId xmlns:p14="http://schemas.microsoft.com/office/powerpoint/2010/main" val="2051268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4809-E4EC-4AF8-A68C-FACE7FC76C4E}"/>
              </a:ext>
            </a:extLst>
          </p:cNvPr>
          <p:cNvSpPr>
            <a:spLocks noGrp="1"/>
          </p:cNvSpPr>
          <p:nvPr>
            <p:ph type="title"/>
          </p:nvPr>
        </p:nvSpPr>
        <p:spPr>
          <a:xfrm>
            <a:off x="589626" y="76228"/>
            <a:ext cx="10515600" cy="1325563"/>
          </a:xfrm>
        </p:spPr>
        <p:txBody>
          <a:bodyPr>
            <a:normAutofit/>
          </a:bodyPr>
          <a:lstStyle/>
          <a:p>
            <a:r>
              <a:rPr lang="en-AU" sz="4000" b="1" dirty="0">
                <a:solidFill>
                  <a:srgbClr val="00205C"/>
                </a:solidFill>
                <a:latin typeface="+mn-lt"/>
              </a:rPr>
              <a:t>Where to from Here?</a:t>
            </a:r>
          </a:p>
        </p:txBody>
      </p:sp>
      <p:pic>
        <p:nvPicPr>
          <p:cNvPr id="8" name="Picture 7">
            <a:extLst>
              <a:ext uri="{FF2B5EF4-FFF2-40B4-BE49-F238E27FC236}">
                <a16:creationId xmlns:a16="http://schemas.microsoft.com/office/drawing/2014/main" id="{599368DD-9B19-40F4-9B14-70E466FEF097}"/>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0" name="Subtitle 2">
            <a:extLst>
              <a:ext uri="{FF2B5EF4-FFF2-40B4-BE49-F238E27FC236}">
                <a16:creationId xmlns:a16="http://schemas.microsoft.com/office/drawing/2014/main" id="{5F67FA0F-4DD7-47C4-A1C8-04B342C9C8DE}"/>
              </a:ext>
            </a:extLst>
          </p:cNvPr>
          <p:cNvSpPr txBox="1">
            <a:spLocks/>
          </p:cNvSpPr>
          <p:nvPr/>
        </p:nvSpPr>
        <p:spPr>
          <a:xfrm>
            <a:off x="589626" y="1401791"/>
            <a:ext cx="10891174" cy="46372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AU" dirty="0">
                <a:solidFill>
                  <a:srgbClr val="00205C"/>
                </a:solidFill>
              </a:rPr>
              <a:t>It is not about knowing exactly what you want to do for the rest of your life, it is about putting a plan in place which is going to best position you for </a:t>
            </a:r>
            <a:r>
              <a:rPr lang="en-AU" u="sng" dirty="0">
                <a:solidFill>
                  <a:srgbClr val="00205C"/>
                </a:solidFill>
              </a:rPr>
              <a:t>your</a:t>
            </a:r>
            <a:r>
              <a:rPr lang="en-AU" dirty="0">
                <a:solidFill>
                  <a:srgbClr val="00205C"/>
                </a:solidFill>
              </a:rPr>
              <a:t> future.</a:t>
            </a:r>
            <a:endParaRPr lang="en-AU" dirty="0">
              <a:solidFill>
                <a:srgbClr val="00205C"/>
              </a:solidFill>
              <a:cs typeface="Calibri"/>
            </a:endParaRPr>
          </a:p>
          <a:p>
            <a:pPr marL="342900" indent="-342900" algn="l">
              <a:buChar char="•"/>
            </a:pPr>
            <a:endParaRPr lang="en-AU" dirty="0">
              <a:solidFill>
                <a:srgbClr val="00205C"/>
              </a:solidFill>
              <a:cs typeface="Calibri"/>
            </a:endParaRPr>
          </a:p>
          <a:p>
            <a:pPr marL="342900" indent="-342900" algn="l">
              <a:buChar char="•"/>
            </a:pPr>
            <a:r>
              <a:rPr lang="en-AU" dirty="0">
                <a:solidFill>
                  <a:srgbClr val="00205C"/>
                </a:solidFill>
                <a:cs typeface="Calibri"/>
              </a:rPr>
              <a:t>Speak with 'people in the know'</a:t>
            </a:r>
          </a:p>
          <a:p>
            <a:pPr marL="342900" indent="-342900" algn="l">
              <a:buChar char="•"/>
            </a:pPr>
            <a:r>
              <a:rPr lang="en-AU" dirty="0">
                <a:solidFill>
                  <a:srgbClr val="00205C"/>
                </a:solidFill>
                <a:cs typeface="Calibri"/>
              </a:rPr>
              <a:t>Investigate any external opportunities that interest you</a:t>
            </a:r>
          </a:p>
          <a:p>
            <a:pPr marL="342900" indent="-342900" algn="l">
              <a:buChar char="•"/>
            </a:pPr>
            <a:r>
              <a:rPr lang="en-AU" dirty="0">
                <a:solidFill>
                  <a:srgbClr val="00205C"/>
                </a:solidFill>
                <a:cs typeface="Calibri"/>
              </a:rPr>
              <a:t>See your Thrive teacher with any questions </a:t>
            </a:r>
          </a:p>
        </p:txBody>
      </p:sp>
      <p:sp>
        <p:nvSpPr>
          <p:cNvPr id="7" name="Rectangle 6">
            <a:extLst>
              <a:ext uri="{FF2B5EF4-FFF2-40B4-BE49-F238E27FC236}">
                <a16:creationId xmlns:a16="http://schemas.microsoft.com/office/drawing/2014/main" id="{C94339DA-14F1-4277-83BE-FBC0A3C17C13}"/>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6030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177E020-B310-45F2-A56D-9CB6A55948DD}"/>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7" name="Title 1">
            <a:extLst>
              <a:ext uri="{FF2B5EF4-FFF2-40B4-BE49-F238E27FC236}">
                <a16:creationId xmlns:a16="http://schemas.microsoft.com/office/drawing/2014/main" id="{D8114B5A-14B8-4AA7-A730-5F44ED420500}"/>
              </a:ext>
            </a:extLst>
          </p:cNvPr>
          <p:cNvSpPr>
            <a:spLocks noGrp="1"/>
          </p:cNvSpPr>
          <p:nvPr>
            <p:ph type="title"/>
          </p:nvPr>
        </p:nvSpPr>
        <p:spPr>
          <a:xfrm>
            <a:off x="589626" y="76228"/>
            <a:ext cx="10515600" cy="1325563"/>
          </a:xfrm>
        </p:spPr>
        <p:txBody>
          <a:bodyPr/>
          <a:lstStyle/>
          <a:p>
            <a:r>
              <a:rPr lang="en-AU" b="1" dirty="0">
                <a:solidFill>
                  <a:srgbClr val="00205C"/>
                </a:solidFill>
                <a:latin typeface="+mn-lt"/>
                <a:cs typeface="Segoe UI"/>
              </a:rPr>
              <a:t>Next Steps</a:t>
            </a:r>
            <a:endParaRPr lang="en-US" b="1" dirty="0">
              <a:latin typeface="+mn-lt"/>
            </a:endParaRPr>
          </a:p>
        </p:txBody>
      </p:sp>
      <p:sp>
        <p:nvSpPr>
          <p:cNvPr id="7" name="Subtitle 2">
            <a:extLst>
              <a:ext uri="{FF2B5EF4-FFF2-40B4-BE49-F238E27FC236}">
                <a16:creationId xmlns:a16="http://schemas.microsoft.com/office/drawing/2014/main" id="{1B908B0D-07E0-4246-BE4B-EBDCDE99B600}"/>
              </a:ext>
            </a:extLst>
          </p:cNvPr>
          <p:cNvSpPr txBox="1">
            <a:spLocks/>
          </p:cNvSpPr>
          <p:nvPr/>
        </p:nvSpPr>
        <p:spPr>
          <a:xfrm>
            <a:off x="589627" y="1328587"/>
            <a:ext cx="11012748" cy="50535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AU" sz="3200" b="0" i="0" u="none" strike="noStrike">
                <a:solidFill>
                  <a:srgbClr val="00205C"/>
                </a:solidFill>
                <a:effectLst/>
                <a:latin typeface="Avenir LT Std 35 Light"/>
              </a:rPr>
              <a:t> </a:t>
            </a:r>
            <a:r>
              <a:rPr lang="en-AU" sz="3200" b="0" i="0">
                <a:solidFill>
                  <a:srgbClr val="00205C"/>
                </a:solidFill>
                <a:effectLst/>
                <a:latin typeface="Avenir LT Std 35 Light"/>
              </a:rPr>
              <a:t>​</a:t>
            </a:r>
            <a:endParaRPr lang="en-AU" sz="3200" b="0" i="0">
              <a:solidFill>
                <a:srgbClr val="000000"/>
              </a:solidFill>
              <a:effectLst/>
              <a:latin typeface="Avenir LT Std 35 Light"/>
            </a:endParaRPr>
          </a:p>
        </p:txBody>
      </p:sp>
      <p:sp>
        <p:nvSpPr>
          <p:cNvPr id="8" name="Rectangle 7">
            <a:extLst>
              <a:ext uri="{FF2B5EF4-FFF2-40B4-BE49-F238E27FC236}">
                <a16:creationId xmlns:a16="http://schemas.microsoft.com/office/drawing/2014/main" id="{57891DDC-04D2-41F2-A4B2-2D8C73ED7450}"/>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Subtitle 2">
            <a:extLst>
              <a:ext uri="{FF2B5EF4-FFF2-40B4-BE49-F238E27FC236}">
                <a16:creationId xmlns:a16="http://schemas.microsoft.com/office/drawing/2014/main" id="{007ED820-97C4-4D89-918B-6BFFF639086E}"/>
              </a:ext>
            </a:extLst>
          </p:cNvPr>
          <p:cNvSpPr txBox="1">
            <a:spLocks/>
          </p:cNvSpPr>
          <p:nvPr/>
        </p:nvSpPr>
        <p:spPr>
          <a:xfrm>
            <a:off x="589627" y="1477642"/>
            <a:ext cx="10392318" cy="47658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AU" dirty="0">
                <a:solidFill>
                  <a:srgbClr val="00205C"/>
                </a:solidFill>
                <a:cs typeface="Calibri" panose="020F0502020204030204"/>
              </a:rPr>
              <a:t>Browse the expo tonight and be as informed as possible </a:t>
            </a:r>
          </a:p>
          <a:p>
            <a:pPr>
              <a:lnSpc>
                <a:spcPct val="110000"/>
              </a:lnSpc>
            </a:pPr>
            <a:r>
              <a:rPr lang="en-AU" dirty="0">
                <a:solidFill>
                  <a:srgbClr val="00205C"/>
                </a:solidFill>
                <a:cs typeface="Calibri" panose="020F0502020204030204"/>
              </a:rPr>
              <a:t>Students will complete a series of lessons across Terms 2 and 3 giving them an opportunity to explore potential careers and pathways to how to get there </a:t>
            </a:r>
            <a:r>
              <a:rPr lang="en-AU" b="1" dirty="0">
                <a:solidFill>
                  <a:srgbClr val="00205C"/>
                </a:solidFill>
                <a:cs typeface="Calibri" panose="020F0502020204030204"/>
              </a:rPr>
              <a:t>(attendance is critical)</a:t>
            </a:r>
            <a:endParaRPr lang="en-AU" dirty="0">
              <a:solidFill>
                <a:srgbClr val="00205C"/>
              </a:solidFill>
              <a:cs typeface="Calibri" panose="020F0502020204030204"/>
            </a:endParaRPr>
          </a:p>
          <a:p>
            <a:pPr>
              <a:lnSpc>
                <a:spcPct val="110000"/>
              </a:lnSpc>
            </a:pPr>
            <a:r>
              <a:rPr lang="en-AU" dirty="0">
                <a:solidFill>
                  <a:srgbClr val="00205C"/>
                </a:solidFill>
                <a:cs typeface="Calibri" panose="020F0502020204030204"/>
              </a:rPr>
              <a:t>Term 3, Week 6 - </a:t>
            </a:r>
            <a:r>
              <a:rPr lang="en-AU" b="1" dirty="0">
                <a:solidFill>
                  <a:srgbClr val="00205C"/>
                </a:solidFill>
                <a:cs typeface="Calibri" panose="020F0502020204030204"/>
              </a:rPr>
              <a:t>Subject Selection Interviews </a:t>
            </a:r>
            <a:r>
              <a:rPr lang="en-AU" dirty="0">
                <a:solidFill>
                  <a:srgbClr val="00205C"/>
                </a:solidFill>
                <a:cs typeface="Calibri" panose="020F0502020204030204"/>
              </a:rPr>
              <a:t>– student and parent will meet with a member of the Senior School team to finalise subject choices </a:t>
            </a:r>
            <a:endParaRPr lang="en-AU" dirty="0">
              <a:solidFill>
                <a:srgbClr val="00205C"/>
              </a:solidFill>
              <a:ea typeface="Calibri"/>
              <a:cs typeface="Calibri" panose="020F0502020204030204"/>
            </a:endParaRPr>
          </a:p>
          <a:p>
            <a:pPr marL="342900" indent="-342900">
              <a:lnSpc>
                <a:spcPct val="110000"/>
              </a:lnSpc>
            </a:pPr>
            <a:endParaRPr lang="en-AU" b="1" dirty="0">
              <a:latin typeface="Avenir LT Std 35 Light" panose="020B0402020203020204" pitchFamily="34" charset="0"/>
              <a:cs typeface="Calibri" panose="020F0502020204030204"/>
            </a:endParaRPr>
          </a:p>
          <a:p>
            <a:pPr>
              <a:lnSpc>
                <a:spcPct val="110000"/>
              </a:lnSpc>
            </a:pPr>
            <a:endParaRPr lang="en-AU" dirty="0">
              <a:latin typeface="Avenir LT Std 35 Light" panose="020B0402020203020204" pitchFamily="34" charset="0"/>
            </a:endParaRPr>
          </a:p>
          <a:p>
            <a:pPr>
              <a:lnSpc>
                <a:spcPct val="110000"/>
              </a:lnSpc>
            </a:pPr>
            <a:endParaRPr lang="en-AU" dirty="0">
              <a:latin typeface="Avenir LT Std 35 Light" panose="020B0402020203020204" pitchFamily="34" charset="0"/>
            </a:endParaRPr>
          </a:p>
          <a:p>
            <a:pPr>
              <a:lnSpc>
                <a:spcPct val="110000"/>
              </a:lnSpc>
            </a:pPr>
            <a:endParaRPr lang="en-AU" dirty="0">
              <a:latin typeface="Avenir LT Std 35 Light" panose="020B0402020203020204" pitchFamily="34" charset="0"/>
              <a:cs typeface="Calibri" panose="020F0502020204030204"/>
            </a:endParaRPr>
          </a:p>
        </p:txBody>
      </p:sp>
    </p:spTree>
    <p:extLst>
      <p:ext uri="{BB962C8B-B14F-4D97-AF65-F5344CB8AC3E}">
        <p14:creationId xmlns:p14="http://schemas.microsoft.com/office/powerpoint/2010/main" val="4006929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1BDCD-D50A-B477-39D1-EE5F9ACFAEB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F7E1FBF-8ED3-4C1D-99F6-6E09443F29C5}"/>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0" name="Subtitle 2">
            <a:extLst>
              <a:ext uri="{FF2B5EF4-FFF2-40B4-BE49-F238E27FC236}">
                <a16:creationId xmlns:a16="http://schemas.microsoft.com/office/drawing/2014/main" id="{5F9687F1-EBAC-F02B-31A8-B0D05541A8BB}"/>
              </a:ext>
            </a:extLst>
          </p:cNvPr>
          <p:cNvSpPr txBox="1">
            <a:spLocks/>
          </p:cNvSpPr>
          <p:nvPr/>
        </p:nvSpPr>
        <p:spPr>
          <a:xfrm>
            <a:off x="594182" y="1713373"/>
            <a:ext cx="10120320" cy="348251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a:solidFill>
                  <a:srgbClr val="00205C"/>
                </a:solidFill>
                <a:latin typeface="Avenir LT Std 35 Light"/>
                <a:cs typeface="Calibri"/>
              </a:rPr>
              <a:t> </a:t>
            </a:r>
            <a:endParaRPr lang="en-AU">
              <a:solidFill>
                <a:srgbClr val="00205C"/>
              </a:solidFill>
              <a:latin typeface="Avenir LT Std 35 Light" panose="020B0402020203020204" pitchFamily="34" charset="0"/>
              <a:cs typeface="Calibri"/>
            </a:endParaRPr>
          </a:p>
          <a:p>
            <a:endParaRPr lang="en-AU">
              <a:solidFill>
                <a:srgbClr val="00205C"/>
              </a:solidFill>
              <a:latin typeface="Avenir LT Std 35 Light" panose="020B0402020203020204" pitchFamily="34" charset="0"/>
              <a:cs typeface="Calibri"/>
            </a:endParaRPr>
          </a:p>
          <a:p>
            <a:pPr marL="0" indent="0">
              <a:buNone/>
            </a:pPr>
            <a:endParaRPr lang="en-AU">
              <a:solidFill>
                <a:srgbClr val="00205C"/>
              </a:solidFill>
              <a:latin typeface="Avenir LT Std 35 Light" panose="020B0402020203020204" pitchFamily="34" charset="0"/>
              <a:cs typeface="Calibri"/>
            </a:endParaRPr>
          </a:p>
          <a:p>
            <a:pPr marL="0" indent="0">
              <a:buNone/>
            </a:pPr>
            <a:endParaRPr lang="en-AU">
              <a:solidFill>
                <a:srgbClr val="00205C"/>
              </a:solidFill>
              <a:latin typeface="Avenir LT Std 35 Light" panose="020B0402020203020204" pitchFamily="34" charset="0"/>
              <a:cs typeface="Calibri"/>
            </a:endParaRPr>
          </a:p>
        </p:txBody>
      </p:sp>
      <p:sp>
        <p:nvSpPr>
          <p:cNvPr id="7" name="Rectangle 6">
            <a:extLst>
              <a:ext uri="{FF2B5EF4-FFF2-40B4-BE49-F238E27FC236}">
                <a16:creationId xmlns:a16="http://schemas.microsoft.com/office/drawing/2014/main" id="{982B17EA-4ED6-F545-AAAE-202F66FA5942}"/>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a:extLst>
              <a:ext uri="{FF2B5EF4-FFF2-40B4-BE49-F238E27FC236}">
                <a16:creationId xmlns:a16="http://schemas.microsoft.com/office/drawing/2014/main" id="{E816A2ED-4CFD-BFA0-CDA7-22E1CAF5858E}"/>
              </a:ext>
            </a:extLst>
          </p:cNvPr>
          <p:cNvSpPr txBox="1">
            <a:spLocks/>
          </p:cNvSpPr>
          <p:nvPr/>
        </p:nvSpPr>
        <p:spPr>
          <a:xfrm>
            <a:off x="2113564" y="2789409"/>
            <a:ext cx="8212691" cy="14777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5400" b="1" dirty="0">
                <a:solidFill>
                  <a:srgbClr val="00205C"/>
                </a:solidFill>
                <a:cs typeface="Calibri"/>
              </a:rPr>
              <a:t>Principal’s Closing Remarks  </a:t>
            </a:r>
          </a:p>
          <a:p>
            <a:pPr marL="0" indent="0">
              <a:buNone/>
            </a:pPr>
            <a:endParaRPr lang="en-AU" dirty="0">
              <a:solidFill>
                <a:srgbClr val="00205C"/>
              </a:solidFill>
              <a:latin typeface="Avenir LT Std 35 Light" panose="020B0402020203020204" pitchFamily="34" charset="0"/>
              <a:cs typeface="Calibri"/>
            </a:endParaRPr>
          </a:p>
          <a:p>
            <a:pPr marL="0" indent="0">
              <a:buNone/>
            </a:pPr>
            <a:endParaRPr lang="en-AU" dirty="0">
              <a:solidFill>
                <a:srgbClr val="00205C"/>
              </a:solidFill>
              <a:latin typeface="Avenir LT Std 35 Light" panose="020B0402020203020204" pitchFamily="34" charset="0"/>
              <a:cs typeface="Calibri"/>
            </a:endParaRPr>
          </a:p>
        </p:txBody>
      </p:sp>
      <p:sp>
        <p:nvSpPr>
          <p:cNvPr id="5" name="Title 4">
            <a:extLst>
              <a:ext uri="{FF2B5EF4-FFF2-40B4-BE49-F238E27FC236}">
                <a16:creationId xmlns:a16="http://schemas.microsoft.com/office/drawing/2014/main" id="{2875A634-90E9-9A73-A562-0A559DB49F8E}"/>
              </a:ext>
            </a:extLst>
          </p:cNvPr>
          <p:cNvSpPr>
            <a:spLocks noGrp="1"/>
          </p:cNvSpPr>
          <p:nvPr>
            <p:ph type="title"/>
          </p:nvPr>
        </p:nvSpPr>
        <p:spPr/>
        <p:txBody>
          <a:bodyPr/>
          <a:lstStyle/>
          <a:p>
            <a:endParaRPr lang="en-AU" dirty="0">
              <a:latin typeface="+mn-lt"/>
            </a:endParaRPr>
          </a:p>
        </p:txBody>
      </p:sp>
    </p:spTree>
    <p:extLst>
      <p:ext uri="{BB962C8B-B14F-4D97-AF65-F5344CB8AC3E}">
        <p14:creationId xmlns:p14="http://schemas.microsoft.com/office/powerpoint/2010/main" val="2482386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4809-E4EC-4AF8-A68C-FACE7FC76C4E}"/>
              </a:ext>
            </a:extLst>
          </p:cNvPr>
          <p:cNvSpPr>
            <a:spLocks noGrp="1"/>
          </p:cNvSpPr>
          <p:nvPr>
            <p:ph type="title"/>
          </p:nvPr>
        </p:nvSpPr>
        <p:spPr>
          <a:xfrm>
            <a:off x="589626" y="76228"/>
            <a:ext cx="10515600" cy="1325563"/>
          </a:xfrm>
        </p:spPr>
        <p:txBody>
          <a:bodyPr/>
          <a:lstStyle/>
          <a:p>
            <a:r>
              <a:rPr lang="en-AU" sz="4400" b="1" dirty="0">
                <a:solidFill>
                  <a:srgbClr val="00205C"/>
                </a:solidFill>
                <a:latin typeface="+mn-lt"/>
              </a:rPr>
              <a:t>Senior School Team</a:t>
            </a:r>
          </a:p>
        </p:txBody>
      </p:sp>
      <p:sp>
        <p:nvSpPr>
          <p:cNvPr id="3" name="Content Placeholder 2">
            <a:extLst>
              <a:ext uri="{FF2B5EF4-FFF2-40B4-BE49-F238E27FC236}">
                <a16:creationId xmlns:a16="http://schemas.microsoft.com/office/drawing/2014/main" id="{954EEE03-2FC3-F328-7F9D-DD2D159464B6}"/>
              </a:ext>
            </a:extLst>
          </p:cNvPr>
          <p:cNvSpPr>
            <a:spLocks noGrp="1"/>
          </p:cNvSpPr>
          <p:nvPr>
            <p:ph idx="1"/>
          </p:nvPr>
        </p:nvSpPr>
        <p:spPr>
          <a:xfrm>
            <a:off x="589625" y="1771756"/>
            <a:ext cx="9097817" cy="1057736"/>
          </a:xfrm>
        </p:spPr>
        <p:txBody>
          <a:bodyPr vert="horz" lIns="91440" tIns="45720" rIns="91440" bIns="45720" rtlCol="0" anchor="t">
            <a:normAutofit/>
          </a:bodyPr>
          <a:lstStyle/>
          <a:p>
            <a:pPr marL="0" lvl="0" indent="0" algn="l">
              <a:lnSpc>
                <a:spcPct val="100000"/>
              </a:lnSpc>
              <a:buNone/>
            </a:pPr>
            <a:r>
              <a:rPr lang="en-AU" sz="2800" b="1" dirty="0">
                <a:solidFill>
                  <a:schemeClr val="accent1">
                    <a:lumMod val="50000"/>
                  </a:schemeClr>
                </a:solidFill>
                <a:latin typeface="+mn-lt"/>
              </a:rPr>
              <a:t>Mr Jason Cross </a:t>
            </a:r>
            <a:r>
              <a:rPr lang="en-AU" sz="2800" dirty="0">
                <a:solidFill>
                  <a:schemeClr val="accent1">
                    <a:lumMod val="50000"/>
                  </a:schemeClr>
                </a:solidFill>
                <a:latin typeface="+mn-lt"/>
              </a:rPr>
              <a:t>– Deputy Principal (</a:t>
            </a:r>
            <a:r>
              <a:rPr lang="en-AU" dirty="0">
                <a:solidFill>
                  <a:schemeClr val="accent1">
                    <a:lumMod val="50000"/>
                  </a:schemeClr>
                </a:solidFill>
              </a:rPr>
              <a:t>jcros40</a:t>
            </a:r>
            <a:r>
              <a:rPr lang="en-AU" sz="2800" dirty="0">
                <a:solidFill>
                  <a:schemeClr val="accent1">
                    <a:lumMod val="50000"/>
                  </a:schemeClr>
                </a:solidFill>
                <a:latin typeface="+mn-lt"/>
              </a:rPr>
              <a:t>@eq.edu.au) </a:t>
            </a:r>
            <a:endParaRPr lang="en-AU" dirty="0">
              <a:solidFill>
                <a:schemeClr val="accent1">
                  <a:lumMod val="50000"/>
                </a:schemeClr>
              </a:solidFill>
              <a:latin typeface="+mn-lt"/>
            </a:endParaRPr>
          </a:p>
          <a:p>
            <a:pPr marL="0" indent="0">
              <a:lnSpc>
                <a:spcPct val="150000"/>
              </a:lnSpc>
              <a:buNone/>
            </a:pPr>
            <a:endParaRPr lang="en-AU" dirty="0">
              <a:solidFill>
                <a:srgbClr val="00205C"/>
              </a:solidFill>
              <a:latin typeface="+mn-lt"/>
              <a:cs typeface="Calibri"/>
            </a:endParaRPr>
          </a:p>
        </p:txBody>
      </p:sp>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599368DD-9B19-40F4-9B14-70E466FEF097}"/>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5" name="TextBox 4">
            <a:extLst>
              <a:ext uri="{FF2B5EF4-FFF2-40B4-BE49-F238E27FC236}">
                <a16:creationId xmlns:a16="http://schemas.microsoft.com/office/drawing/2014/main" id="{EE2571CA-0A33-4E41-812A-59F85579AEBE}"/>
              </a:ext>
            </a:extLst>
          </p:cNvPr>
          <p:cNvSpPr txBox="1"/>
          <p:nvPr/>
        </p:nvSpPr>
        <p:spPr>
          <a:xfrm>
            <a:off x="586474" y="2412366"/>
            <a:ext cx="10291734" cy="523220"/>
          </a:xfrm>
          <a:prstGeom prst="rect">
            <a:avLst/>
          </a:prstGeom>
          <a:noFill/>
        </p:spPr>
        <p:txBody>
          <a:bodyPr wrap="square" rtlCol="0">
            <a:spAutoFit/>
          </a:bodyPr>
          <a:lstStyle/>
          <a:p>
            <a:pPr lvl="0" algn="l"/>
            <a:r>
              <a:rPr lang="en-AU" sz="2800" b="1" dirty="0">
                <a:solidFill>
                  <a:srgbClr val="00205C"/>
                </a:solidFill>
                <a:latin typeface="Avenir LT Std 35 Light"/>
              </a:rPr>
              <a:t>Mrs Ellenor Voysey </a:t>
            </a:r>
            <a:r>
              <a:rPr lang="en-AU" sz="2800" dirty="0">
                <a:solidFill>
                  <a:srgbClr val="00205C"/>
                </a:solidFill>
                <a:latin typeface="Avenir LT Std 35 Light"/>
              </a:rPr>
              <a:t>- HOD Senior School </a:t>
            </a:r>
            <a:r>
              <a:rPr lang="en-AU" sz="2800" dirty="0">
                <a:solidFill>
                  <a:srgbClr val="00205C"/>
                </a:solidFill>
                <a:latin typeface="Avenir LT Std 35 Light"/>
                <a:ea typeface="+mn-lt"/>
                <a:cs typeface="+mn-lt"/>
              </a:rPr>
              <a:t>(evoys3@eq.edu.au)</a:t>
            </a:r>
            <a:endParaRPr lang="en-AU" sz="2800" dirty="0">
              <a:solidFill>
                <a:srgbClr val="00205C"/>
              </a:solidFill>
              <a:latin typeface="Avenir LT Std 35 Light"/>
            </a:endParaRPr>
          </a:p>
        </p:txBody>
      </p:sp>
      <p:sp>
        <p:nvSpPr>
          <p:cNvPr id="7" name="TextBox 6">
            <a:extLst>
              <a:ext uri="{FF2B5EF4-FFF2-40B4-BE49-F238E27FC236}">
                <a16:creationId xmlns:a16="http://schemas.microsoft.com/office/drawing/2014/main" id="{1D59B85C-8F04-483B-B278-69829C234663}"/>
              </a:ext>
            </a:extLst>
          </p:cNvPr>
          <p:cNvSpPr txBox="1"/>
          <p:nvPr/>
        </p:nvSpPr>
        <p:spPr>
          <a:xfrm>
            <a:off x="586474" y="3001749"/>
            <a:ext cx="10136286" cy="523220"/>
          </a:xfrm>
          <a:prstGeom prst="rect">
            <a:avLst/>
          </a:prstGeom>
          <a:noFill/>
        </p:spPr>
        <p:txBody>
          <a:bodyPr wrap="square" lIns="91440" tIns="45720" rIns="91440" bIns="45720" rtlCol="0" anchor="t">
            <a:spAutoFit/>
          </a:bodyPr>
          <a:lstStyle/>
          <a:p>
            <a:r>
              <a:rPr lang="en-AU" sz="2800" b="1" dirty="0">
                <a:solidFill>
                  <a:srgbClr val="00205C"/>
                </a:solidFill>
                <a:latin typeface="Avenir LT Std 35 Light"/>
              </a:rPr>
              <a:t>Mr Josh Atkins </a:t>
            </a:r>
            <a:r>
              <a:rPr lang="en-AU" sz="2800" dirty="0">
                <a:solidFill>
                  <a:srgbClr val="00205C"/>
                </a:solidFill>
                <a:latin typeface="Avenir LT Std 35 Light"/>
              </a:rPr>
              <a:t>- Senior Guidance Officer</a:t>
            </a:r>
            <a:r>
              <a:rPr lang="en-AU" sz="2800" dirty="0">
                <a:solidFill>
                  <a:srgbClr val="00205C"/>
                </a:solidFill>
                <a:latin typeface="Avenir LT Std 35 Light"/>
                <a:ea typeface="+mn-lt"/>
                <a:cs typeface="+mn-lt"/>
              </a:rPr>
              <a:t> (jatki94@eq.edu.au)</a:t>
            </a:r>
            <a:r>
              <a:rPr lang="en-AU" sz="2800" dirty="0">
                <a:solidFill>
                  <a:srgbClr val="00205C"/>
                </a:solidFill>
                <a:latin typeface="Avenir LT Std 35 Light"/>
              </a:rPr>
              <a:t> </a:t>
            </a:r>
            <a:endParaRPr lang="en-AU" sz="2800" dirty="0">
              <a:solidFill>
                <a:srgbClr val="00205C"/>
              </a:solidFill>
              <a:latin typeface="Avenir LT Std 35 Light"/>
              <a:cs typeface="Calibri"/>
            </a:endParaRPr>
          </a:p>
        </p:txBody>
      </p:sp>
      <p:sp>
        <p:nvSpPr>
          <p:cNvPr id="13" name="Content Placeholder 2">
            <a:extLst>
              <a:ext uri="{FF2B5EF4-FFF2-40B4-BE49-F238E27FC236}">
                <a16:creationId xmlns:a16="http://schemas.microsoft.com/office/drawing/2014/main" id="{725388C5-DF91-4FE1-A84E-37AA9FCC5F78}"/>
              </a:ext>
            </a:extLst>
          </p:cNvPr>
          <p:cNvSpPr txBox="1">
            <a:spLocks/>
          </p:cNvSpPr>
          <p:nvPr/>
        </p:nvSpPr>
        <p:spPr>
          <a:xfrm>
            <a:off x="586474" y="3531875"/>
            <a:ext cx="11602374" cy="12066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AU" b="1" dirty="0">
                <a:solidFill>
                  <a:schemeClr val="accent1">
                    <a:lumMod val="50000"/>
                  </a:schemeClr>
                </a:solidFill>
              </a:rPr>
              <a:t>Mrs Yvette Fitzpatrick </a:t>
            </a:r>
            <a:r>
              <a:rPr lang="en-AU" dirty="0">
                <a:solidFill>
                  <a:schemeClr val="accent1">
                    <a:lumMod val="50000"/>
                  </a:schemeClr>
                </a:solidFill>
              </a:rPr>
              <a:t>- Industry and Vocational Training Officer </a:t>
            </a:r>
          </a:p>
          <a:p>
            <a:pPr marL="0" indent="0">
              <a:lnSpc>
                <a:spcPct val="100000"/>
              </a:lnSpc>
              <a:buFont typeface="Arial" panose="020B0604020202020204" pitchFamily="34" charset="0"/>
              <a:buNone/>
            </a:pPr>
            <a:r>
              <a:rPr lang="en-AU" dirty="0">
                <a:solidFill>
                  <a:schemeClr val="accent1">
                    <a:lumMod val="50000"/>
                  </a:schemeClr>
                </a:solidFill>
                <a:ea typeface="+mn-lt"/>
                <a:cs typeface="+mn-lt"/>
              </a:rPr>
              <a:t>(yfitz0@eq.edu.au)</a:t>
            </a:r>
            <a:r>
              <a:rPr lang="en-AU" dirty="0">
                <a:solidFill>
                  <a:schemeClr val="accent1">
                    <a:lumMod val="50000"/>
                  </a:schemeClr>
                </a:solidFill>
              </a:rPr>
              <a:t> </a:t>
            </a:r>
          </a:p>
          <a:p>
            <a:pPr marL="0" indent="0">
              <a:buFont typeface="Arial" panose="020B0604020202020204" pitchFamily="34" charset="0"/>
              <a:buNone/>
            </a:pPr>
            <a:endParaRPr lang="en-AU" dirty="0"/>
          </a:p>
        </p:txBody>
      </p:sp>
      <p:sp>
        <p:nvSpPr>
          <p:cNvPr id="10" name="TextBox 9">
            <a:extLst>
              <a:ext uri="{FF2B5EF4-FFF2-40B4-BE49-F238E27FC236}">
                <a16:creationId xmlns:a16="http://schemas.microsoft.com/office/drawing/2014/main" id="{4F4BC164-45E6-4737-9292-365F744B41EE}"/>
              </a:ext>
            </a:extLst>
          </p:cNvPr>
          <p:cNvSpPr txBox="1"/>
          <p:nvPr/>
        </p:nvSpPr>
        <p:spPr>
          <a:xfrm>
            <a:off x="586474" y="4677366"/>
            <a:ext cx="10719378" cy="523220"/>
          </a:xfrm>
          <a:prstGeom prst="rect">
            <a:avLst/>
          </a:prstGeom>
          <a:noFill/>
        </p:spPr>
        <p:txBody>
          <a:bodyPr wrap="square" lIns="91440" tIns="45720" rIns="91440" bIns="45720" rtlCol="0" anchor="t">
            <a:spAutoFit/>
          </a:bodyPr>
          <a:lstStyle/>
          <a:p>
            <a:pPr marL="0" indent="0">
              <a:buNone/>
            </a:pPr>
            <a:r>
              <a:rPr lang="en-AU" sz="2800" b="1" dirty="0">
                <a:solidFill>
                  <a:schemeClr val="accent1">
                    <a:lumMod val="50000"/>
                  </a:schemeClr>
                </a:solidFill>
                <a:latin typeface="Calibri"/>
                <a:ea typeface="Calibri"/>
                <a:cs typeface="Calibri"/>
              </a:rPr>
              <a:t>Mr AJ Dawson </a:t>
            </a:r>
            <a:r>
              <a:rPr lang="en-AU" sz="2800" dirty="0">
                <a:solidFill>
                  <a:schemeClr val="accent1">
                    <a:lumMod val="50000"/>
                  </a:schemeClr>
                </a:solidFill>
                <a:latin typeface="Calibri"/>
                <a:ea typeface="Calibri"/>
                <a:cs typeface="Calibri"/>
              </a:rPr>
              <a:t>– Dean of Students (adaws116@eq.edu.au)</a:t>
            </a:r>
            <a:endParaRPr lang="en-AU" sz="2800" dirty="0">
              <a:solidFill>
                <a:schemeClr val="accent1">
                  <a:lumMod val="50000"/>
                </a:schemeClr>
              </a:solidFill>
              <a:latin typeface="Avenir LT Std 35 Light" panose="020B0402020203020204" pitchFamily="34" charset="0"/>
              <a:ea typeface="Calibri"/>
              <a:cs typeface="Calibri"/>
            </a:endParaRPr>
          </a:p>
        </p:txBody>
      </p:sp>
    </p:spTree>
    <p:extLst>
      <p:ext uri="{BB962C8B-B14F-4D97-AF65-F5344CB8AC3E}">
        <p14:creationId xmlns:p14="http://schemas.microsoft.com/office/powerpoint/2010/main" val="4099102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D579EB-7D49-4A37-B0B9-6E3B05DDC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7982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617C2-4400-F5C0-E37D-64A3D19F631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217B5D0-08C0-A1CF-19EF-45FCBF6ECB3B}"/>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2F81E640-F917-89DF-4D80-3E12E4299B86}"/>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7" name="Title 1">
            <a:extLst>
              <a:ext uri="{FF2B5EF4-FFF2-40B4-BE49-F238E27FC236}">
                <a16:creationId xmlns:a16="http://schemas.microsoft.com/office/drawing/2014/main" id="{0DD75349-B16B-2E80-768F-BBB9471A09F9}"/>
              </a:ext>
            </a:extLst>
          </p:cNvPr>
          <p:cNvSpPr>
            <a:spLocks noGrp="1"/>
          </p:cNvSpPr>
          <p:nvPr>
            <p:ph type="title"/>
          </p:nvPr>
        </p:nvSpPr>
        <p:spPr>
          <a:xfrm>
            <a:off x="589626" y="76228"/>
            <a:ext cx="10515600" cy="1325563"/>
          </a:xfrm>
        </p:spPr>
        <p:txBody>
          <a:bodyPr/>
          <a:lstStyle/>
          <a:p>
            <a:r>
              <a:rPr lang="en-US" b="1" dirty="0">
                <a:solidFill>
                  <a:srgbClr val="00205C"/>
                </a:solidFill>
                <a:latin typeface="+mn-lt"/>
              </a:rPr>
              <a:t>Year 12 Success (</a:t>
            </a:r>
            <a:r>
              <a:rPr lang="en-US" b="1" dirty="0">
                <a:solidFill>
                  <a:srgbClr val="00205C"/>
                </a:solidFill>
              </a:rPr>
              <a:t>2025)</a:t>
            </a:r>
            <a:endParaRPr lang="en-AU" b="1" dirty="0">
              <a:solidFill>
                <a:srgbClr val="00205C"/>
              </a:solidFill>
              <a:latin typeface="+mn-lt"/>
            </a:endParaRPr>
          </a:p>
        </p:txBody>
      </p:sp>
      <p:sp>
        <p:nvSpPr>
          <p:cNvPr id="18" name="Content Placeholder 2">
            <a:extLst>
              <a:ext uri="{FF2B5EF4-FFF2-40B4-BE49-F238E27FC236}">
                <a16:creationId xmlns:a16="http://schemas.microsoft.com/office/drawing/2014/main" id="{A30B8AA1-0342-DC9B-040B-3E9DC04CDD22}"/>
              </a:ext>
            </a:extLst>
          </p:cNvPr>
          <p:cNvSpPr>
            <a:spLocks noGrp="1"/>
          </p:cNvSpPr>
          <p:nvPr>
            <p:ph idx="1"/>
          </p:nvPr>
        </p:nvSpPr>
        <p:spPr>
          <a:xfrm>
            <a:off x="516474" y="1804562"/>
            <a:ext cx="10400929" cy="4313425"/>
          </a:xfrm>
        </p:spPr>
        <p:txBody>
          <a:bodyPr vert="horz" lIns="91440" tIns="45720" rIns="91440" bIns="45720" rtlCol="0" anchor="t">
            <a:normAutofit/>
          </a:bodyPr>
          <a:lstStyle/>
          <a:p>
            <a:r>
              <a:rPr lang="en-AU" dirty="0">
                <a:solidFill>
                  <a:srgbClr val="00205C"/>
                </a:solidFill>
                <a:latin typeface="+mn-lt"/>
                <a:cs typeface="Calibri"/>
              </a:rPr>
              <a:t>62% achieved a VET qualification (Cert I, II, III, IV and Diploma) </a:t>
            </a:r>
          </a:p>
          <a:p>
            <a:r>
              <a:rPr lang="en-AU" dirty="0">
                <a:solidFill>
                  <a:srgbClr val="002060"/>
                </a:solidFill>
                <a:cs typeface="Calibri"/>
              </a:rPr>
              <a:t>4 students achieved perfect subject scores of 100/100</a:t>
            </a:r>
          </a:p>
          <a:p>
            <a:r>
              <a:rPr lang="en-AU" dirty="0">
                <a:solidFill>
                  <a:srgbClr val="00205C"/>
                </a:solidFill>
                <a:latin typeface="+mn-lt"/>
                <a:cs typeface="Calibri"/>
              </a:rPr>
              <a:t>7 students achieved perfect external exam scores </a:t>
            </a:r>
          </a:p>
          <a:p>
            <a:r>
              <a:rPr lang="en-AU" dirty="0">
                <a:solidFill>
                  <a:srgbClr val="002060"/>
                </a:solidFill>
                <a:cs typeface="Calibri"/>
              </a:rPr>
              <a:t>14/23 General Subjects had a median score above that of the State </a:t>
            </a:r>
          </a:p>
          <a:p>
            <a:r>
              <a:rPr lang="en-AU" dirty="0">
                <a:solidFill>
                  <a:srgbClr val="002060"/>
                </a:solidFill>
                <a:cs typeface="Calibri"/>
              </a:rPr>
              <a:t>10/23 General Subjects had a higher percentage of A’s than the State </a:t>
            </a:r>
          </a:p>
          <a:p>
            <a:r>
              <a:rPr lang="en-AU" dirty="0">
                <a:solidFill>
                  <a:srgbClr val="002060"/>
                </a:solidFill>
                <a:latin typeface="+mn-lt"/>
                <a:cs typeface="Calibri"/>
              </a:rPr>
              <a:t>40% of </a:t>
            </a:r>
            <a:r>
              <a:rPr lang="en-AU" dirty="0">
                <a:solidFill>
                  <a:srgbClr val="002060"/>
                </a:solidFill>
                <a:cs typeface="Calibri"/>
              </a:rPr>
              <a:t>ATAR eligible students achieved and ATAR higher than 80 </a:t>
            </a:r>
            <a:endParaRPr lang="en-AU" dirty="0">
              <a:solidFill>
                <a:srgbClr val="002060"/>
              </a:solidFill>
              <a:latin typeface="+mn-lt"/>
              <a:cs typeface="Calibri"/>
            </a:endParaRPr>
          </a:p>
        </p:txBody>
      </p:sp>
    </p:spTree>
    <p:extLst>
      <p:ext uri="{BB962C8B-B14F-4D97-AF65-F5344CB8AC3E}">
        <p14:creationId xmlns:p14="http://schemas.microsoft.com/office/powerpoint/2010/main" val="713470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7A458-57EB-E65F-6EB5-DCBF6DA6BA0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9A942E0-A01D-73BC-7D37-BF25A307C45B}"/>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3C18B801-6CE3-D323-FB77-0CE10B57C820}"/>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7" name="Title 1">
            <a:extLst>
              <a:ext uri="{FF2B5EF4-FFF2-40B4-BE49-F238E27FC236}">
                <a16:creationId xmlns:a16="http://schemas.microsoft.com/office/drawing/2014/main" id="{9931DCF3-765B-3E73-135F-BB535B310A4C}"/>
              </a:ext>
            </a:extLst>
          </p:cNvPr>
          <p:cNvSpPr>
            <a:spLocks noGrp="1"/>
          </p:cNvSpPr>
          <p:nvPr>
            <p:ph type="title"/>
          </p:nvPr>
        </p:nvSpPr>
        <p:spPr>
          <a:xfrm>
            <a:off x="589626" y="76228"/>
            <a:ext cx="10515600" cy="1325563"/>
          </a:xfrm>
        </p:spPr>
        <p:txBody>
          <a:bodyPr/>
          <a:lstStyle/>
          <a:p>
            <a:r>
              <a:rPr lang="en-US" b="1" dirty="0">
                <a:solidFill>
                  <a:srgbClr val="00205C"/>
                </a:solidFill>
                <a:latin typeface="+mn-lt"/>
              </a:rPr>
              <a:t>Success in Senior School</a:t>
            </a:r>
            <a:endParaRPr lang="en-AU" b="1" dirty="0">
              <a:solidFill>
                <a:srgbClr val="00205C"/>
              </a:solidFill>
              <a:latin typeface="+mn-lt"/>
            </a:endParaRPr>
          </a:p>
        </p:txBody>
      </p:sp>
      <p:sp>
        <p:nvSpPr>
          <p:cNvPr id="18" name="Content Placeholder 2">
            <a:extLst>
              <a:ext uri="{FF2B5EF4-FFF2-40B4-BE49-F238E27FC236}">
                <a16:creationId xmlns:a16="http://schemas.microsoft.com/office/drawing/2014/main" id="{C7E3D9A9-41D1-8AA4-C714-941FC174BCD6}"/>
              </a:ext>
            </a:extLst>
          </p:cNvPr>
          <p:cNvSpPr>
            <a:spLocks noGrp="1"/>
          </p:cNvSpPr>
          <p:nvPr>
            <p:ph idx="1"/>
          </p:nvPr>
        </p:nvSpPr>
        <p:spPr>
          <a:xfrm>
            <a:off x="589626" y="1241273"/>
            <a:ext cx="10400929" cy="5002245"/>
          </a:xfrm>
        </p:spPr>
        <p:txBody>
          <a:bodyPr vert="horz" lIns="91440" tIns="45720" rIns="91440" bIns="45720" rtlCol="0" anchor="t">
            <a:noAutofit/>
          </a:bodyPr>
          <a:lstStyle/>
          <a:p>
            <a:pPr marL="0" indent="0" algn="l">
              <a:lnSpc>
                <a:spcPct val="120000"/>
              </a:lnSpc>
              <a:spcBef>
                <a:spcPts val="0"/>
              </a:spcBef>
              <a:buNone/>
            </a:pPr>
            <a:r>
              <a:rPr lang="en-AU" sz="2400" b="1" dirty="0">
                <a:solidFill>
                  <a:srgbClr val="00205C"/>
                </a:solidFill>
                <a:latin typeface="+mn-lt"/>
                <a:cs typeface="Calibri"/>
              </a:rPr>
              <a:t>Every Year 12 student will exit with their QCE or QCIA</a:t>
            </a:r>
            <a:r>
              <a:rPr lang="en-AU" sz="2400" dirty="0">
                <a:solidFill>
                  <a:srgbClr val="00205C"/>
                </a:solidFill>
                <a:latin typeface="+mn-lt"/>
                <a:cs typeface="Calibri"/>
              </a:rPr>
              <a:t>, as well as </a:t>
            </a:r>
            <a:r>
              <a:rPr lang="en-AU" sz="2400" i="1" dirty="0">
                <a:solidFill>
                  <a:srgbClr val="00205C"/>
                </a:solidFill>
                <a:latin typeface="+mn-lt"/>
                <a:cs typeface="Calibri"/>
              </a:rPr>
              <a:t>at least </a:t>
            </a:r>
            <a:r>
              <a:rPr lang="en-AU" sz="2400" dirty="0">
                <a:solidFill>
                  <a:srgbClr val="00205C"/>
                </a:solidFill>
                <a:latin typeface="+mn-lt"/>
                <a:cs typeface="Calibri"/>
              </a:rPr>
              <a:t>one of the following: </a:t>
            </a:r>
          </a:p>
          <a:p>
            <a:pPr marL="800100" lvl="1" indent="-342900">
              <a:lnSpc>
                <a:spcPct val="120000"/>
              </a:lnSpc>
              <a:spcBef>
                <a:spcPts val="0"/>
              </a:spcBef>
            </a:pPr>
            <a:r>
              <a:rPr lang="en-AU" dirty="0">
                <a:solidFill>
                  <a:srgbClr val="00205C"/>
                </a:solidFill>
                <a:latin typeface="+mn-lt"/>
                <a:cs typeface="Calibri"/>
              </a:rPr>
              <a:t>A competitive ATAR score</a:t>
            </a:r>
            <a:endParaRPr lang="en-AU" dirty="0">
              <a:latin typeface="+mn-lt"/>
              <a:cs typeface="Calibri"/>
            </a:endParaRPr>
          </a:p>
          <a:p>
            <a:pPr marL="800100" lvl="1" indent="-342900">
              <a:lnSpc>
                <a:spcPct val="120000"/>
              </a:lnSpc>
              <a:spcBef>
                <a:spcPts val="0"/>
              </a:spcBef>
            </a:pPr>
            <a:r>
              <a:rPr lang="en-AU" dirty="0">
                <a:solidFill>
                  <a:srgbClr val="00205C"/>
                </a:solidFill>
                <a:latin typeface="+mn-lt"/>
                <a:cs typeface="Calibri"/>
              </a:rPr>
              <a:t>A Nationally recognised qualification (CI, II, III, IV or Diploma)</a:t>
            </a:r>
            <a:endParaRPr lang="en-AU" dirty="0">
              <a:latin typeface="+mn-lt"/>
              <a:cs typeface="Calibri"/>
            </a:endParaRPr>
          </a:p>
          <a:p>
            <a:pPr marL="800100" lvl="1" indent="-342900">
              <a:lnSpc>
                <a:spcPct val="120000"/>
              </a:lnSpc>
              <a:spcBef>
                <a:spcPts val="0"/>
              </a:spcBef>
            </a:pPr>
            <a:r>
              <a:rPr lang="en-AU" dirty="0">
                <a:solidFill>
                  <a:srgbClr val="00205C"/>
                </a:solidFill>
                <a:latin typeface="+mn-lt"/>
                <a:cs typeface="Calibri"/>
              </a:rPr>
              <a:t>A successful transition to 'Year 13’</a:t>
            </a:r>
            <a:endParaRPr lang="en-AU" dirty="0">
              <a:latin typeface="+mn-lt"/>
              <a:cs typeface="Calibri"/>
            </a:endParaRPr>
          </a:p>
          <a:p>
            <a:pPr marL="0" indent="0" algn="l">
              <a:lnSpc>
                <a:spcPct val="120000"/>
              </a:lnSpc>
              <a:spcBef>
                <a:spcPts val="0"/>
              </a:spcBef>
              <a:buNone/>
            </a:pPr>
            <a:endParaRPr lang="en-AU" sz="800" b="1" dirty="0">
              <a:solidFill>
                <a:srgbClr val="00205C"/>
              </a:solidFill>
              <a:latin typeface="+mn-lt"/>
              <a:cs typeface="Calibri"/>
            </a:endParaRPr>
          </a:p>
          <a:p>
            <a:pPr marL="0" indent="0" algn="l">
              <a:lnSpc>
                <a:spcPct val="120000"/>
              </a:lnSpc>
              <a:spcBef>
                <a:spcPts val="0"/>
              </a:spcBef>
              <a:buNone/>
            </a:pPr>
            <a:r>
              <a:rPr lang="en-AU" sz="2400" b="1" dirty="0">
                <a:solidFill>
                  <a:srgbClr val="00205C"/>
                </a:solidFill>
                <a:latin typeface="+mn-lt"/>
                <a:cs typeface="Calibri"/>
              </a:rPr>
              <a:t>To make this possible:</a:t>
            </a:r>
            <a:endParaRPr lang="en-AU" sz="2400" b="1" dirty="0">
              <a:latin typeface="+mn-lt"/>
              <a:cs typeface="Calibri"/>
            </a:endParaRPr>
          </a:p>
          <a:p>
            <a:pPr algn="l">
              <a:lnSpc>
                <a:spcPct val="120000"/>
              </a:lnSpc>
              <a:spcBef>
                <a:spcPts val="0"/>
              </a:spcBef>
            </a:pPr>
            <a:r>
              <a:rPr lang="en-AU" sz="2400" dirty="0">
                <a:solidFill>
                  <a:srgbClr val="00205C"/>
                </a:solidFill>
                <a:latin typeface="+mn-lt"/>
                <a:cs typeface="Calibri"/>
              </a:rPr>
              <a:t>Huge variety of curriculum and VET offerings</a:t>
            </a:r>
          </a:p>
          <a:p>
            <a:pPr algn="l">
              <a:lnSpc>
                <a:spcPct val="120000"/>
              </a:lnSpc>
              <a:spcBef>
                <a:spcPts val="0"/>
              </a:spcBef>
            </a:pPr>
            <a:r>
              <a:rPr lang="en-AU" sz="2400" dirty="0">
                <a:solidFill>
                  <a:srgbClr val="00205C"/>
                </a:solidFill>
                <a:latin typeface="+mn-lt"/>
                <a:cs typeface="Calibri"/>
              </a:rPr>
              <a:t>Access to external education courses, traineeships and apprenticeships</a:t>
            </a:r>
          </a:p>
          <a:p>
            <a:pPr algn="l">
              <a:lnSpc>
                <a:spcPct val="120000"/>
              </a:lnSpc>
              <a:spcBef>
                <a:spcPts val="0"/>
              </a:spcBef>
            </a:pPr>
            <a:r>
              <a:rPr lang="en-AU" sz="2400" dirty="0">
                <a:solidFill>
                  <a:srgbClr val="00205C"/>
                </a:solidFill>
                <a:latin typeface="+mn-lt"/>
                <a:cs typeface="Calibri"/>
              </a:rPr>
              <a:t>Individual student tracking and personalised approach to student pathways</a:t>
            </a:r>
          </a:p>
          <a:p>
            <a:pPr>
              <a:lnSpc>
                <a:spcPct val="120000"/>
              </a:lnSpc>
              <a:spcBef>
                <a:spcPts val="0"/>
              </a:spcBef>
            </a:pPr>
            <a:r>
              <a:rPr lang="en-AU" sz="2400" dirty="0">
                <a:solidFill>
                  <a:srgbClr val="00205C"/>
                </a:solidFill>
                <a:latin typeface="+mn-lt"/>
                <a:cs typeface="Calibri"/>
              </a:rPr>
              <a:t>Access to support staff (</a:t>
            </a:r>
            <a:r>
              <a:rPr lang="en-AU" sz="2400" dirty="0">
                <a:solidFill>
                  <a:srgbClr val="00205C"/>
                </a:solidFill>
                <a:cs typeface="Calibri"/>
              </a:rPr>
              <a:t>HOD Senior School, </a:t>
            </a:r>
            <a:r>
              <a:rPr lang="en-AU" sz="2400" dirty="0">
                <a:solidFill>
                  <a:srgbClr val="00205C"/>
                </a:solidFill>
                <a:latin typeface="+mn-lt"/>
                <a:cs typeface="Calibri"/>
              </a:rPr>
              <a:t>GO, ILO, Dean of Students)</a:t>
            </a:r>
          </a:p>
        </p:txBody>
      </p:sp>
    </p:spTree>
    <p:extLst>
      <p:ext uri="{BB962C8B-B14F-4D97-AF65-F5344CB8AC3E}">
        <p14:creationId xmlns:p14="http://schemas.microsoft.com/office/powerpoint/2010/main" val="1340711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5A8E0471-AF45-46BB-A004-AFDB002C3C42}"/>
              </a:ext>
            </a:extLst>
          </p:cNvPr>
          <p:cNvSpPr>
            <a:spLocks noGrp="1"/>
          </p:cNvSpPr>
          <p:nvPr>
            <p:ph type="title"/>
          </p:nvPr>
        </p:nvSpPr>
        <p:spPr>
          <a:xfrm>
            <a:off x="589626" y="344083"/>
            <a:ext cx="8225900" cy="1325563"/>
          </a:xfrm>
        </p:spPr>
        <p:txBody>
          <a:bodyPr>
            <a:normAutofit/>
          </a:bodyPr>
          <a:lstStyle/>
          <a:p>
            <a:r>
              <a:rPr lang="en-AU" sz="3600" b="1" dirty="0">
                <a:solidFill>
                  <a:srgbClr val="00205C"/>
                </a:solidFill>
                <a:latin typeface="+mn-lt"/>
              </a:rPr>
              <a:t>Student Expectations and </a:t>
            </a:r>
            <a:br>
              <a:rPr lang="en-AU" sz="3600" b="1" dirty="0">
                <a:solidFill>
                  <a:srgbClr val="00205C"/>
                </a:solidFill>
                <a:latin typeface="+mn-lt"/>
              </a:rPr>
            </a:br>
            <a:r>
              <a:rPr lang="en-AU" sz="3600" b="1" dirty="0">
                <a:solidFill>
                  <a:srgbClr val="00205C"/>
                </a:solidFill>
                <a:latin typeface="+mn-lt"/>
              </a:rPr>
              <a:t>School Code of Conduct</a:t>
            </a:r>
            <a:endParaRPr lang="en-AU" sz="3600" b="1" dirty="0">
              <a:solidFill>
                <a:srgbClr val="00205C"/>
              </a:solidFill>
              <a:latin typeface="+mn-lt"/>
              <a:cs typeface="Calibri"/>
            </a:endParaRPr>
          </a:p>
        </p:txBody>
      </p:sp>
      <p:sp>
        <p:nvSpPr>
          <p:cNvPr id="13" name="Content Placeholder 2">
            <a:extLst>
              <a:ext uri="{FF2B5EF4-FFF2-40B4-BE49-F238E27FC236}">
                <a16:creationId xmlns:a16="http://schemas.microsoft.com/office/drawing/2014/main" id="{725388C5-DF91-4FE1-A84E-37AA9FCC5F78}"/>
              </a:ext>
            </a:extLst>
          </p:cNvPr>
          <p:cNvSpPr>
            <a:spLocks noGrp="1"/>
          </p:cNvSpPr>
          <p:nvPr>
            <p:ph idx="1"/>
          </p:nvPr>
        </p:nvSpPr>
        <p:spPr>
          <a:xfrm>
            <a:off x="589626" y="1669646"/>
            <a:ext cx="10515600" cy="4351907"/>
          </a:xfrm>
        </p:spPr>
        <p:txBody>
          <a:bodyPr vert="horz" lIns="91440" tIns="45720" rIns="91440" bIns="45720" rtlCol="0" anchor="t">
            <a:normAutofit/>
          </a:bodyPr>
          <a:lstStyle/>
          <a:p>
            <a:pPr marL="0" indent="0" algn="l">
              <a:buNone/>
            </a:pPr>
            <a:r>
              <a:rPr lang="en-AU" dirty="0">
                <a:solidFill>
                  <a:srgbClr val="00205C"/>
                </a:solidFill>
                <a:latin typeface="+mn-lt"/>
                <a:cs typeface="Calibri"/>
              </a:rPr>
              <a:t>Year 11 is the commencement of the </a:t>
            </a:r>
            <a:r>
              <a:rPr lang="en-AU" b="1" dirty="0">
                <a:solidFill>
                  <a:srgbClr val="00205C"/>
                </a:solidFill>
                <a:latin typeface="+mn-lt"/>
                <a:cs typeface="Calibri"/>
              </a:rPr>
              <a:t>compulsory </a:t>
            </a:r>
            <a:r>
              <a:rPr lang="en-AU" b="1" i="1" dirty="0">
                <a:solidFill>
                  <a:srgbClr val="00205C"/>
                </a:solidFill>
                <a:latin typeface="+mn-lt"/>
                <a:cs typeface="Calibri"/>
              </a:rPr>
              <a:t>participation</a:t>
            </a:r>
            <a:r>
              <a:rPr lang="en-AU" b="1" dirty="0">
                <a:solidFill>
                  <a:srgbClr val="00205C"/>
                </a:solidFill>
                <a:latin typeface="+mn-lt"/>
                <a:cs typeface="Calibri"/>
              </a:rPr>
              <a:t> phase </a:t>
            </a:r>
            <a:r>
              <a:rPr lang="en-AU" dirty="0">
                <a:solidFill>
                  <a:srgbClr val="00205C"/>
                </a:solidFill>
                <a:latin typeface="+mn-lt"/>
                <a:cs typeface="Calibri"/>
              </a:rPr>
              <a:t>of schooling.</a:t>
            </a:r>
          </a:p>
          <a:p>
            <a:r>
              <a:rPr lang="en-AU" dirty="0">
                <a:solidFill>
                  <a:srgbClr val="00205C"/>
                </a:solidFill>
                <a:latin typeface="+mn-lt"/>
              </a:rPr>
              <a:t>Attendance is a key indicator for success and students should aim to meet the school target of </a:t>
            </a:r>
            <a:r>
              <a:rPr lang="en-AU" dirty="0">
                <a:solidFill>
                  <a:srgbClr val="00205C"/>
                </a:solidFill>
              </a:rPr>
              <a:t>88</a:t>
            </a:r>
            <a:r>
              <a:rPr lang="en-AU" dirty="0">
                <a:solidFill>
                  <a:srgbClr val="00205C"/>
                </a:solidFill>
                <a:latin typeface="+mn-lt"/>
              </a:rPr>
              <a:t>%</a:t>
            </a:r>
            <a:endParaRPr lang="en-AU" dirty="0">
              <a:solidFill>
                <a:srgbClr val="000000"/>
              </a:solidFill>
              <a:latin typeface="+mn-lt"/>
              <a:cs typeface="Calibri" panose="020F0502020204030204"/>
            </a:endParaRPr>
          </a:p>
          <a:p>
            <a:r>
              <a:rPr lang="en-AU" dirty="0">
                <a:solidFill>
                  <a:srgbClr val="00205C"/>
                </a:solidFill>
                <a:latin typeface="+mn-lt"/>
                <a:cs typeface="Calibri"/>
              </a:rPr>
              <a:t>Engaged in all lessons, complete all class work and submit all assessment items by the due date</a:t>
            </a:r>
          </a:p>
          <a:p>
            <a:r>
              <a:rPr lang="en-AU" dirty="0">
                <a:solidFill>
                  <a:srgbClr val="00205C"/>
                </a:solidFill>
                <a:latin typeface="+mn-lt"/>
                <a:cs typeface="Calibri"/>
              </a:rPr>
              <a:t>Follow the expectations of all senior students as outlined in the Student </a:t>
            </a:r>
            <a:r>
              <a:rPr lang="en-AU" dirty="0">
                <a:solidFill>
                  <a:srgbClr val="00205C"/>
                </a:solidFill>
                <a:cs typeface="Calibri"/>
              </a:rPr>
              <a:t>C</a:t>
            </a:r>
            <a:r>
              <a:rPr lang="en-AU" dirty="0">
                <a:solidFill>
                  <a:srgbClr val="00205C"/>
                </a:solidFill>
                <a:latin typeface="+mn-lt"/>
                <a:cs typeface="Calibri"/>
              </a:rPr>
              <a:t>ode of </a:t>
            </a:r>
            <a:r>
              <a:rPr lang="en-AU" dirty="0">
                <a:solidFill>
                  <a:srgbClr val="00205C"/>
                </a:solidFill>
                <a:cs typeface="Calibri"/>
              </a:rPr>
              <a:t>Conduct</a:t>
            </a:r>
            <a:endParaRPr lang="en-AU" dirty="0">
              <a:solidFill>
                <a:srgbClr val="00205C"/>
              </a:solidFill>
              <a:latin typeface="+mn-lt"/>
              <a:cs typeface="Calibri"/>
            </a:endParaRPr>
          </a:p>
          <a:p>
            <a:r>
              <a:rPr lang="en-AU" dirty="0">
                <a:solidFill>
                  <a:srgbClr val="00205C"/>
                </a:solidFill>
                <a:latin typeface="+mn-lt"/>
                <a:cs typeface="Calibri"/>
              </a:rPr>
              <a:t>Support, Intervention and At Risk of Enrolment Cancellation meetings</a:t>
            </a:r>
            <a:endParaRPr lang="en-AU" dirty="0">
              <a:latin typeface="+mn-lt"/>
            </a:endParaRPr>
          </a:p>
        </p:txBody>
      </p:sp>
      <p:pic>
        <p:nvPicPr>
          <p:cNvPr id="14" name="Picture 13">
            <a:extLst>
              <a:ext uri="{FF2B5EF4-FFF2-40B4-BE49-F238E27FC236}">
                <a16:creationId xmlns:a16="http://schemas.microsoft.com/office/drawing/2014/main" id="{EA6D4026-A52B-4433-970F-5C6122161828}"/>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Tree>
    <p:extLst>
      <p:ext uri="{BB962C8B-B14F-4D97-AF65-F5344CB8AC3E}">
        <p14:creationId xmlns:p14="http://schemas.microsoft.com/office/powerpoint/2010/main" val="64687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9177E020-B310-45F2-A56D-9CB6A55948DD}"/>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7" name="Title 1">
            <a:extLst>
              <a:ext uri="{FF2B5EF4-FFF2-40B4-BE49-F238E27FC236}">
                <a16:creationId xmlns:a16="http://schemas.microsoft.com/office/drawing/2014/main" id="{D8114B5A-14B8-4AA7-A730-5F44ED420500}"/>
              </a:ext>
            </a:extLst>
          </p:cNvPr>
          <p:cNvSpPr>
            <a:spLocks noGrp="1"/>
          </p:cNvSpPr>
          <p:nvPr>
            <p:ph type="title"/>
          </p:nvPr>
        </p:nvSpPr>
        <p:spPr>
          <a:xfrm>
            <a:off x="589626" y="76228"/>
            <a:ext cx="10515600" cy="1325563"/>
          </a:xfrm>
        </p:spPr>
        <p:txBody>
          <a:bodyPr/>
          <a:lstStyle/>
          <a:p>
            <a:r>
              <a:rPr lang="en-AU" b="1" dirty="0">
                <a:solidFill>
                  <a:srgbClr val="00205C"/>
                </a:solidFill>
                <a:latin typeface="+mn-lt"/>
              </a:rPr>
              <a:t>Types of Senior</a:t>
            </a:r>
            <a:r>
              <a:rPr lang="en-AU" sz="4400" b="1" dirty="0">
                <a:solidFill>
                  <a:srgbClr val="00205C"/>
                </a:solidFill>
                <a:latin typeface="+mn-lt"/>
              </a:rPr>
              <a:t> Subjects</a:t>
            </a:r>
          </a:p>
        </p:txBody>
      </p:sp>
      <p:graphicFrame>
        <p:nvGraphicFramePr>
          <p:cNvPr id="2" name="Table 1">
            <a:extLst>
              <a:ext uri="{FF2B5EF4-FFF2-40B4-BE49-F238E27FC236}">
                <a16:creationId xmlns:a16="http://schemas.microsoft.com/office/drawing/2014/main" id="{1028A5A0-205C-9C54-2689-38D3A8CEE5A1}"/>
              </a:ext>
            </a:extLst>
          </p:cNvPr>
          <p:cNvGraphicFramePr>
            <a:graphicFrameLocks noGrp="1"/>
          </p:cNvGraphicFramePr>
          <p:nvPr>
            <p:extLst>
              <p:ext uri="{D42A27DB-BD31-4B8C-83A1-F6EECF244321}">
                <p14:modId xmlns:p14="http://schemas.microsoft.com/office/powerpoint/2010/main" val="2188979059"/>
              </p:ext>
            </p:extLst>
          </p:nvPr>
        </p:nvGraphicFramePr>
        <p:xfrm>
          <a:off x="246937" y="1199560"/>
          <a:ext cx="11698125" cy="5104028"/>
        </p:xfrm>
        <a:graphic>
          <a:graphicData uri="http://schemas.openxmlformats.org/drawingml/2006/table">
            <a:tbl>
              <a:tblPr firstRow="1" bandRow="1">
                <a:tableStyleId>{5C22544A-7EE6-4342-B048-85BDC9FD1C3A}</a:tableStyleId>
              </a:tblPr>
              <a:tblGrid>
                <a:gridCol w="4105607">
                  <a:extLst>
                    <a:ext uri="{9D8B030D-6E8A-4147-A177-3AD203B41FA5}">
                      <a16:colId xmlns:a16="http://schemas.microsoft.com/office/drawing/2014/main" val="1862496223"/>
                    </a:ext>
                  </a:extLst>
                </a:gridCol>
                <a:gridCol w="3749040">
                  <a:extLst>
                    <a:ext uri="{9D8B030D-6E8A-4147-A177-3AD203B41FA5}">
                      <a16:colId xmlns:a16="http://schemas.microsoft.com/office/drawing/2014/main" val="2688598168"/>
                    </a:ext>
                  </a:extLst>
                </a:gridCol>
                <a:gridCol w="3843478">
                  <a:extLst>
                    <a:ext uri="{9D8B030D-6E8A-4147-A177-3AD203B41FA5}">
                      <a16:colId xmlns:a16="http://schemas.microsoft.com/office/drawing/2014/main" val="2588073073"/>
                    </a:ext>
                  </a:extLst>
                </a:gridCol>
              </a:tblGrid>
              <a:tr h="336199">
                <a:tc>
                  <a:txBody>
                    <a:bodyPr/>
                    <a:lstStyle/>
                    <a:p>
                      <a:r>
                        <a:rPr lang="en-AU" dirty="0">
                          <a:latin typeface="Arial" panose="020B0604020202020204" pitchFamily="34" charset="0"/>
                          <a:cs typeface="Arial" panose="020B0604020202020204" pitchFamily="34" charset="0"/>
                        </a:rPr>
                        <a:t>General </a:t>
                      </a:r>
                    </a:p>
                  </a:txBody>
                  <a:tcPr>
                    <a:lnB w="12700" cap="flat" cmpd="sng" algn="ctr">
                      <a:solidFill>
                        <a:schemeClr val="tx1"/>
                      </a:solidFill>
                      <a:prstDash val="solid"/>
                      <a:round/>
                      <a:headEnd type="none" w="med" len="med"/>
                      <a:tailEnd type="none" w="med" len="med"/>
                    </a:lnB>
                    <a:solidFill>
                      <a:srgbClr val="00205C"/>
                    </a:solidFill>
                  </a:tcPr>
                </a:tc>
                <a:tc>
                  <a:txBody>
                    <a:bodyPr/>
                    <a:lstStyle/>
                    <a:p>
                      <a:r>
                        <a:rPr lang="en-AU" dirty="0">
                          <a:latin typeface="Arial" panose="020B0604020202020204" pitchFamily="34" charset="0"/>
                          <a:cs typeface="Arial" panose="020B0604020202020204" pitchFamily="34" charset="0"/>
                        </a:rPr>
                        <a:t>Applied</a:t>
                      </a:r>
                    </a:p>
                  </a:txBody>
                  <a:tcPr>
                    <a:lnB w="12700" cap="flat" cmpd="sng" algn="ctr">
                      <a:solidFill>
                        <a:schemeClr val="tx1"/>
                      </a:solidFill>
                      <a:prstDash val="solid"/>
                      <a:round/>
                      <a:headEnd type="none" w="med" len="med"/>
                      <a:tailEnd type="none" w="med" len="med"/>
                    </a:lnB>
                    <a:solidFill>
                      <a:srgbClr val="00205C"/>
                    </a:solidFill>
                  </a:tcPr>
                </a:tc>
                <a:tc>
                  <a:txBody>
                    <a:bodyPr/>
                    <a:lstStyle/>
                    <a:p>
                      <a:r>
                        <a:rPr lang="en-AU" dirty="0">
                          <a:latin typeface="Arial" panose="020B0604020202020204" pitchFamily="34" charset="0"/>
                          <a:cs typeface="Arial" panose="020B0604020202020204" pitchFamily="34" charset="0"/>
                        </a:rPr>
                        <a:t>VET qualifications</a:t>
                      </a:r>
                    </a:p>
                  </a:txBody>
                  <a:tcPr>
                    <a:lnB w="12700" cap="flat" cmpd="sng" algn="ctr">
                      <a:solidFill>
                        <a:schemeClr val="tx1"/>
                      </a:solidFill>
                      <a:prstDash val="solid"/>
                      <a:round/>
                      <a:headEnd type="none" w="med" len="med"/>
                      <a:tailEnd type="none" w="med" len="med"/>
                    </a:lnB>
                    <a:solidFill>
                      <a:srgbClr val="00205C"/>
                    </a:solidFill>
                  </a:tcPr>
                </a:tc>
                <a:extLst>
                  <a:ext uri="{0D108BD9-81ED-4DB2-BD59-A6C34878D82A}">
                    <a16:rowId xmlns:a16="http://schemas.microsoft.com/office/drawing/2014/main" val="869388273"/>
                  </a:ext>
                </a:extLst>
              </a:tr>
              <a:tr h="1092648">
                <a:tc>
                  <a:txBody>
                    <a:bodyPr/>
                    <a:lstStyle/>
                    <a:p>
                      <a:pPr lvl="0"/>
                      <a:r>
                        <a:rPr lang="en-AU" sz="1800" dirty="0">
                          <a:solidFill>
                            <a:srgbClr val="00205C"/>
                          </a:solidFill>
                          <a:latin typeface="Arial" panose="020B0604020202020204" pitchFamily="34" charset="0"/>
                          <a:cs typeface="Arial" panose="020B0604020202020204" pitchFamily="34" charset="0"/>
                        </a:rPr>
                        <a:t>Designed to prepare students for university </a:t>
                      </a:r>
                    </a:p>
                    <a:p>
                      <a:pPr lvl="0"/>
                      <a:r>
                        <a:rPr lang="en-AU" sz="1800" dirty="0">
                          <a:solidFill>
                            <a:srgbClr val="00205C"/>
                          </a:solidFill>
                          <a:latin typeface="Arial" panose="020B0604020202020204" pitchFamily="34" charset="0"/>
                          <a:cs typeface="Arial" panose="020B0604020202020204" pitchFamily="34" charset="0"/>
                        </a:rPr>
                        <a:t>Academically rigorous</a:t>
                      </a:r>
                    </a:p>
                    <a:p>
                      <a:endParaRPr lang="en-AU" sz="1800" dirty="0">
                        <a:solidFill>
                          <a:srgbClr val="00205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AU" sz="1800" dirty="0">
                          <a:solidFill>
                            <a:srgbClr val="00205C"/>
                          </a:solidFill>
                          <a:latin typeface="Arial" panose="020B0604020202020204" pitchFamily="34" charset="0"/>
                          <a:cs typeface="Arial" panose="020B0604020202020204" pitchFamily="34" charset="0"/>
                        </a:rPr>
                        <a:t>Focus on practical skills</a:t>
                      </a:r>
                    </a:p>
                    <a:p>
                      <a:pPr lvl="0"/>
                      <a:r>
                        <a:rPr lang="en-AU" sz="1800" dirty="0">
                          <a:solidFill>
                            <a:srgbClr val="00205C"/>
                          </a:solidFill>
                          <a:latin typeface="Arial" panose="020B0604020202020204" pitchFamily="34" charset="0"/>
                          <a:cs typeface="Arial" panose="020B0604020202020204" pitchFamily="34" charset="0"/>
                        </a:rPr>
                        <a:t>Lead to vocational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AU" sz="1800" dirty="0">
                          <a:solidFill>
                            <a:srgbClr val="00205C"/>
                          </a:solidFill>
                          <a:latin typeface="Arial" panose="020B0604020202020204" pitchFamily="34" charset="0"/>
                          <a:cs typeface="Arial" panose="020B0604020202020204" pitchFamily="34" charset="0"/>
                        </a:rPr>
                        <a:t>Certificates, diplomas, traineeships, apprenticeships</a:t>
                      </a:r>
                    </a:p>
                    <a:p>
                      <a:pPr lvl="0"/>
                      <a:r>
                        <a:rPr lang="en-AU" sz="1800" dirty="0">
                          <a:solidFill>
                            <a:srgbClr val="00205C"/>
                          </a:solidFill>
                          <a:latin typeface="Arial" panose="020B0604020202020204" pitchFamily="34" charset="0"/>
                          <a:cs typeface="Arial" panose="020B0604020202020204" pitchFamily="34" charset="0"/>
                        </a:rPr>
                        <a:t>Lead to further study at TAFE, </a:t>
                      </a:r>
                      <a:r>
                        <a:rPr lang="en-AU" sz="1800" dirty="0" err="1">
                          <a:solidFill>
                            <a:srgbClr val="00205C"/>
                          </a:solidFill>
                          <a:latin typeface="Arial" panose="020B0604020202020204" pitchFamily="34" charset="0"/>
                          <a:cs typeface="Arial" panose="020B0604020202020204" pitchFamily="34" charset="0"/>
                        </a:rPr>
                        <a:t>uni</a:t>
                      </a:r>
                      <a:r>
                        <a:rPr lang="en-AU" sz="1800" dirty="0">
                          <a:solidFill>
                            <a:srgbClr val="00205C"/>
                          </a:solidFill>
                          <a:latin typeface="Arial" panose="020B0604020202020204" pitchFamily="34" charset="0"/>
                          <a:cs typeface="Arial" panose="020B0604020202020204" pitchFamily="34" charset="0"/>
                        </a:rPr>
                        <a:t> or work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0936374"/>
                  </a:ext>
                </a:extLst>
              </a:tr>
              <a:tr h="2353396">
                <a:tc>
                  <a:txBody>
                    <a:bodyPr/>
                    <a:lstStyle/>
                    <a:p>
                      <a:pPr lvl="0"/>
                      <a:r>
                        <a:rPr lang="en-AU" sz="1800" dirty="0">
                          <a:solidFill>
                            <a:srgbClr val="00205C"/>
                          </a:solidFill>
                          <a:latin typeface="Arial" panose="020B0604020202020204" pitchFamily="34" charset="0"/>
                          <a:cs typeface="Arial" panose="020B0604020202020204" pitchFamily="34" charset="0"/>
                        </a:rPr>
                        <a:t>3 </a:t>
                      </a:r>
                      <a:r>
                        <a:rPr lang="en-AU" sz="1800" i="1" dirty="0">
                          <a:solidFill>
                            <a:srgbClr val="00205C"/>
                          </a:solidFill>
                          <a:latin typeface="Arial" panose="020B0604020202020204" pitchFamily="34" charset="0"/>
                          <a:cs typeface="Arial" panose="020B0604020202020204" pitchFamily="34" charset="0"/>
                        </a:rPr>
                        <a:t>internal</a:t>
                      </a:r>
                      <a:r>
                        <a:rPr lang="en-AU" sz="1800" dirty="0">
                          <a:solidFill>
                            <a:srgbClr val="00205C"/>
                          </a:solidFill>
                          <a:latin typeface="Arial" panose="020B0604020202020204" pitchFamily="34" charset="0"/>
                          <a:cs typeface="Arial" panose="020B0604020202020204" pitchFamily="34" charset="0"/>
                        </a:rPr>
                        <a:t> assessments </a:t>
                      </a:r>
                    </a:p>
                    <a:p>
                      <a:pPr lvl="0"/>
                      <a:r>
                        <a:rPr lang="en-AU" sz="1800" dirty="0">
                          <a:solidFill>
                            <a:srgbClr val="00205C"/>
                          </a:solidFill>
                          <a:latin typeface="Arial" panose="020B0604020202020204" pitchFamily="34" charset="0"/>
                          <a:cs typeface="Arial" panose="020B0604020202020204" pitchFamily="34" charset="0"/>
                        </a:rPr>
                        <a:t>1 </a:t>
                      </a:r>
                      <a:r>
                        <a:rPr lang="en-AU" sz="1800" i="1" dirty="0">
                          <a:solidFill>
                            <a:srgbClr val="00205C"/>
                          </a:solidFill>
                          <a:latin typeface="Arial" panose="020B0604020202020204" pitchFamily="34" charset="0"/>
                          <a:cs typeface="Arial" panose="020B0604020202020204" pitchFamily="34" charset="0"/>
                        </a:rPr>
                        <a:t>external</a:t>
                      </a:r>
                      <a:r>
                        <a:rPr lang="en-AU" sz="1800" dirty="0">
                          <a:solidFill>
                            <a:srgbClr val="00205C"/>
                          </a:solidFill>
                          <a:latin typeface="Arial" panose="020B0604020202020204" pitchFamily="34" charset="0"/>
                          <a:cs typeface="Arial" panose="020B0604020202020204" pitchFamily="34" charset="0"/>
                        </a:rPr>
                        <a:t> 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205C"/>
                          </a:solidFill>
                          <a:latin typeface="Arial" panose="020B0604020202020204" pitchFamily="34" charset="0"/>
                          <a:cs typeface="Arial" panose="020B0604020202020204" pitchFamily="34" charset="0"/>
                        </a:rPr>
                        <a:t>Final mark out of 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solidFill>
                          <a:srgbClr val="00205C"/>
                        </a:solidFill>
                        <a:latin typeface="Arial" panose="020B0604020202020204" pitchFamily="34" charset="0"/>
                        <a:cs typeface="Arial" panose="020B0604020202020204" pitchFamily="34" charset="0"/>
                      </a:endParaRPr>
                    </a:p>
                    <a:p>
                      <a:pPr lvl="0"/>
                      <a:r>
                        <a:rPr lang="en-AU" sz="1800" dirty="0">
                          <a:solidFill>
                            <a:srgbClr val="00205C"/>
                          </a:solidFill>
                          <a:latin typeface="Arial" panose="020B0604020202020204" pitchFamily="34" charset="0"/>
                          <a:cs typeface="Arial" panose="020B0604020202020204" pitchFamily="34" charset="0"/>
                        </a:rPr>
                        <a:t>Most subjects – external exam is worth </a:t>
                      </a:r>
                      <a:r>
                        <a:rPr lang="en-AU" sz="1800" b="0" dirty="0">
                          <a:solidFill>
                            <a:srgbClr val="00205C"/>
                          </a:solidFill>
                          <a:latin typeface="Arial" panose="020B0604020202020204" pitchFamily="34" charset="0"/>
                          <a:cs typeface="Arial" panose="020B0604020202020204" pitchFamily="34" charset="0"/>
                        </a:rPr>
                        <a:t>25% </a:t>
                      </a:r>
                      <a:r>
                        <a:rPr lang="en-AU" sz="1800" dirty="0">
                          <a:solidFill>
                            <a:srgbClr val="00205C"/>
                          </a:solidFill>
                          <a:latin typeface="Arial" panose="020B0604020202020204" pitchFamily="34" charset="0"/>
                          <a:cs typeface="Arial" panose="020B0604020202020204" pitchFamily="34" charset="0"/>
                        </a:rPr>
                        <a:t>of a student’s grade</a:t>
                      </a:r>
                    </a:p>
                    <a:p>
                      <a:pPr lvl="0"/>
                      <a:endParaRPr lang="en-AU" sz="1800" dirty="0">
                        <a:solidFill>
                          <a:srgbClr val="00205C"/>
                        </a:solidFill>
                        <a:latin typeface="Arial" panose="020B0604020202020204" pitchFamily="34" charset="0"/>
                        <a:cs typeface="Arial" panose="020B0604020202020204" pitchFamily="34" charset="0"/>
                      </a:endParaRPr>
                    </a:p>
                    <a:p>
                      <a:pPr lvl="0"/>
                      <a:r>
                        <a:rPr lang="en-AU" sz="1800" dirty="0">
                          <a:solidFill>
                            <a:srgbClr val="00205C"/>
                          </a:solidFill>
                          <a:latin typeface="Arial" panose="020B0604020202020204" pitchFamily="34" charset="0"/>
                          <a:cs typeface="Arial" panose="020B0604020202020204" pitchFamily="34" charset="0"/>
                        </a:rPr>
                        <a:t>Maths and Science subjects – external exam contributes </a:t>
                      </a:r>
                      <a:r>
                        <a:rPr lang="en-AU" sz="1800" b="0" dirty="0">
                          <a:solidFill>
                            <a:srgbClr val="00205C"/>
                          </a:solidFill>
                          <a:latin typeface="Arial" panose="020B0604020202020204" pitchFamily="34" charset="0"/>
                          <a:cs typeface="Arial" panose="020B0604020202020204" pitchFamily="34" charset="0"/>
                        </a:rPr>
                        <a:t>50% </a:t>
                      </a:r>
                      <a:r>
                        <a:rPr lang="en-AU" sz="1800" dirty="0">
                          <a:solidFill>
                            <a:srgbClr val="00205C"/>
                          </a:solidFill>
                          <a:latin typeface="Arial" panose="020B0604020202020204" pitchFamily="34" charset="0"/>
                          <a:cs typeface="Arial" panose="020B0604020202020204" pitchFamily="34" charset="0"/>
                        </a:rPr>
                        <a:t>to 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AU" sz="1800" dirty="0">
                          <a:solidFill>
                            <a:srgbClr val="00205C"/>
                          </a:solidFill>
                          <a:latin typeface="Arial" panose="020B0604020202020204" pitchFamily="34" charset="0"/>
                          <a:cs typeface="Arial" panose="020B0604020202020204" pitchFamily="34" charset="0"/>
                        </a:rPr>
                        <a:t>Graded on an A to E scale </a:t>
                      </a:r>
                    </a:p>
                    <a:p>
                      <a:pPr lvl="0"/>
                      <a:r>
                        <a:rPr lang="en-AU" sz="1800" dirty="0">
                          <a:solidFill>
                            <a:srgbClr val="00205C"/>
                          </a:solidFill>
                          <a:latin typeface="Arial" panose="020B0604020202020204" pitchFamily="34" charset="0"/>
                          <a:cs typeface="Arial" panose="020B0604020202020204" pitchFamily="34" charset="0"/>
                        </a:rPr>
                        <a:t>4 internal assessments completed across Units 3 and 4 </a:t>
                      </a:r>
                    </a:p>
                    <a:p>
                      <a:pPr lvl="0"/>
                      <a:endParaRPr lang="en-AU" sz="1800" dirty="0">
                        <a:solidFill>
                          <a:srgbClr val="00205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205C"/>
                          </a:solidFill>
                          <a:latin typeface="Arial" panose="020B0604020202020204" pitchFamily="34" charset="0"/>
                          <a:cs typeface="Arial" panose="020B0604020202020204" pitchFamily="34" charset="0"/>
                        </a:rPr>
                        <a:t>Competency based </a:t>
                      </a:r>
                    </a:p>
                    <a:p>
                      <a:r>
                        <a:rPr lang="en-AU" sz="1800" dirty="0">
                          <a:solidFill>
                            <a:srgbClr val="00205C"/>
                          </a:solidFill>
                          <a:latin typeface="Arial" panose="020B0604020202020204" pitchFamily="34" charset="0"/>
                          <a:cs typeface="Arial" panose="020B0604020202020204" pitchFamily="34" charset="0"/>
                        </a:rPr>
                        <a:t>Pass/fail</a:t>
                      </a:r>
                    </a:p>
                    <a:p>
                      <a:endParaRPr lang="en-AU" sz="1800" dirty="0">
                        <a:solidFill>
                          <a:srgbClr val="00205C"/>
                        </a:solidFill>
                        <a:latin typeface="Arial" panose="020B0604020202020204" pitchFamily="34" charset="0"/>
                        <a:cs typeface="Arial" panose="020B0604020202020204" pitchFamily="34" charset="0"/>
                      </a:endParaRPr>
                    </a:p>
                    <a:p>
                      <a:r>
                        <a:rPr lang="en-AU" sz="1800" dirty="0">
                          <a:solidFill>
                            <a:srgbClr val="00205C"/>
                          </a:solidFill>
                          <a:latin typeface="Arial" panose="020B0604020202020204" pitchFamily="34" charset="0"/>
                          <a:cs typeface="Arial" panose="020B0604020202020204" pitchFamily="34" charset="0"/>
                        </a:rPr>
                        <a:t>Many use VETiS funding, some are fee for service </a:t>
                      </a:r>
                    </a:p>
                    <a:p>
                      <a:endParaRPr lang="en-AU" sz="1800" dirty="0">
                        <a:solidFill>
                          <a:srgbClr val="00205C"/>
                        </a:solidFill>
                        <a:latin typeface="Arial" panose="020B0604020202020204" pitchFamily="34" charset="0"/>
                        <a:cs typeface="Arial" panose="020B0604020202020204" pitchFamily="34" charset="0"/>
                      </a:endParaRPr>
                    </a:p>
                    <a:p>
                      <a:r>
                        <a:rPr lang="en-AU" sz="1800" dirty="0">
                          <a:solidFill>
                            <a:srgbClr val="00205C"/>
                          </a:solidFill>
                          <a:latin typeface="Arial" panose="020B0604020202020204" pitchFamily="34" charset="0"/>
                          <a:cs typeface="Arial" panose="020B0604020202020204" pitchFamily="34" charset="0"/>
                        </a:rPr>
                        <a:t>The higher the qualification, the more academically rigorous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1214790"/>
                  </a:ext>
                </a:extLst>
              </a:tr>
              <a:tr h="989228">
                <a:tc>
                  <a:txBody>
                    <a:bodyPr/>
                    <a:lstStyle/>
                    <a:p>
                      <a:pPr lvl="0"/>
                      <a:r>
                        <a:rPr lang="en-AU" sz="1800" dirty="0" err="1">
                          <a:solidFill>
                            <a:srgbClr val="00205C"/>
                          </a:solidFill>
                          <a:latin typeface="Arial" panose="020B0604020202020204" pitchFamily="34" charset="0"/>
                          <a:cs typeface="Arial" panose="020B0604020202020204" pitchFamily="34" charset="0"/>
                        </a:rPr>
                        <a:t>Eg.</a:t>
                      </a:r>
                      <a:r>
                        <a:rPr lang="en-AU" sz="1800" dirty="0">
                          <a:solidFill>
                            <a:srgbClr val="00205C"/>
                          </a:solidFill>
                          <a:latin typeface="Arial" panose="020B0604020202020204" pitchFamily="34" charset="0"/>
                          <a:cs typeface="Arial" panose="020B0604020202020204" pitchFamily="34" charset="0"/>
                        </a:rPr>
                        <a:t> English, General Maths, Music, Physical Education, Economics, Modern History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AU" sz="1800" dirty="0" err="1">
                          <a:solidFill>
                            <a:srgbClr val="00205C"/>
                          </a:solidFill>
                          <a:latin typeface="Arial" panose="020B0604020202020204" pitchFamily="34" charset="0"/>
                          <a:cs typeface="Arial" panose="020B0604020202020204" pitchFamily="34" charset="0"/>
                        </a:rPr>
                        <a:t>Eg.</a:t>
                      </a:r>
                      <a:r>
                        <a:rPr lang="en-AU" sz="1800" dirty="0">
                          <a:solidFill>
                            <a:srgbClr val="00205C"/>
                          </a:solidFill>
                          <a:latin typeface="Arial" panose="020B0604020202020204" pitchFamily="34" charset="0"/>
                          <a:cs typeface="Arial" panose="020B0604020202020204" pitchFamily="34" charset="0"/>
                        </a:rPr>
                        <a:t> Essential English, Essential Maths, Sport and Recreation, Business Studies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800" dirty="0" err="1">
                          <a:solidFill>
                            <a:srgbClr val="00205C"/>
                          </a:solidFill>
                          <a:latin typeface="Arial" panose="020B0604020202020204" pitchFamily="34" charset="0"/>
                          <a:cs typeface="Arial" panose="020B0604020202020204" pitchFamily="34" charset="0"/>
                        </a:rPr>
                        <a:t>Eg.</a:t>
                      </a:r>
                      <a:r>
                        <a:rPr lang="en-AU" sz="1800" dirty="0">
                          <a:solidFill>
                            <a:srgbClr val="00205C"/>
                          </a:solidFill>
                          <a:latin typeface="Arial" panose="020B0604020202020204" pitchFamily="34" charset="0"/>
                          <a:cs typeface="Arial" panose="020B0604020202020204" pitchFamily="34" charset="0"/>
                        </a:rPr>
                        <a:t> Cert II Construction, Cert III Fitness, Diploma of Business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8463154"/>
                  </a:ext>
                </a:extLst>
              </a:tr>
            </a:tbl>
          </a:graphicData>
        </a:graphic>
      </p:graphicFrame>
    </p:spTree>
    <p:extLst>
      <p:ext uri="{BB962C8B-B14F-4D97-AF65-F5344CB8AC3E}">
        <p14:creationId xmlns:p14="http://schemas.microsoft.com/office/powerpoint/2010/main" val="4018560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5A8E0471-AF45-46BB-A004-AFDB002C3C42}"/>
              </a:ext>
            </a:extLst>
          </p:cNvPr>
          <p:cNvSpPr>
            <a:spLocks noGrp="1"/>
          </p:cNvSpPr>
          <p:nvPr>
            <p:ph type="title"/>
          </p:nvPr>
        </p:nvSpPr>
        <p:spPr>
          <a:xfrm>
            <a:off x="589626" y="76228"/>
            <a:ext cx="8225900" cy="1325563"/>
          </a:xfrm>
        </p:spPr>
        <p:txBody>
          <a:bodyPr/>
          <a:lstStyle/>
          <a:p>
            <a:r>
              <a:rPr lang="en-AU" sz="4400" b="1" dirty="0">
                <a:solidFill>
                  <a:srgbClr val="00205C"/>
                </a:solidFill>
                <a:latin typeface="+mn-lt"/>
              </a:rPr>
              <a:t>Senior Subjects</a:t>
            </a:r>
            <a:endParaRPr lang="en-AU" sz="4400" b="1" dirty="0">
              <a:solidFill>
                <a:srgbClr val="FF0000"/>
              </a:solidFill>
              <a:latin typeface="+mn-lt"/>
            </a:endParaRPr>
          </a:p>
        </p:txBody>
      </p:sp>
      <p:pic>
        <p:nvPicPr>
          <p:cNvPr id="4" name="Picture 3">
            <a:extLst>
              <a:ext uri="{FF2B5EF4-FFF2-40B4-BE49-F238E27FC236}">
                <a16:creationId xmlns:a16="http://schemas.microsoft.com/office/drawing/2014/main" id="{07CDFBAE-D386-B36C-9035-6B82FB7CB411}"/>
              </a:ext>
            </a:extLst>
          </p:cNvPr>
          <p:cNvPicPr>
            <a:picLocks noChangeAspect="1"/>
          </p:cNvPicPr>
          <p:nvPr/>
        </p:nvPicPr>
        <p:blipFill>
          <a:blip r:embed="rId3"/>
          <a:srcRect t="4948"/>
          <a:stretch/>
        </p:blipFill>
        <p:spPr>
          <a:xfrm>
            <a:off x="877823" y="1091930"/>
            <a:ext cx="3970461" cy="5156562"/>
          </a:xfrm>
          <a:prstGeom prst="rect">
            <a:avLst/>
          </a:prstGeom>
        </p:spPr>
      </p:pic>
      <p:pic>
        <p:nvPicPr>
          <p:cNvPr id="5" name="Content Placeholder 4" descr="A screenshot of a computer&#10;&#10;AI-generated content may be incorrect.">
            <a:extLst>
              <a:ext uri="{FF2B5EF4-FFF2-40B4-BE49-F238E27FC236}">
                <a16:creationId xmlns:a16="http://schemas.microsoft.com/office/drawing/2014/main" id="{239AE839-3C9C-E10A-F27B-38CAE24DBF2B}"/>
              </a:ext>
            </a:extLst>
          </p:cNvPr>
          <p:cNvPicPr>
            <a:picLocks noGrp="1" noChangeAspect="1"/>
          </p:cNvPicPr>
          <p:nvPr>
            <p:ph idx="1"/>
          </p:nvPr>
        </p:nvPicPr>
        <p:blipFill>
          <a:blip r:embed="rId4"/>
          <a:stretch>
            <a:fillRect/>
          </a:stretch>
        </p:blipFill>
        <p:spPr>
          <a:xfrm>
            <a:off x="5305479" y="1091930"/>
            <a:ext cx="6008698" cy="5156562"/>
          </a:xfrm>
          <a:prstGeom prst="rect">
            <a:avLst/>
          </a:prstGeom>
        </p:spPr>
      </p:pic>
    </p:spTree>
    <p:extLst>
      <p:ext uri="{BB962C8B-B14F-4D97-AF65-F5344CB8AC3E}">
        <p14:creationId xmlns:p14="http://schemas.microsoft.com/office/powerpoint/2010/main" val="3697281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4809-E4EC-4AF8-A68C-FACE7FC76C4E}"/>
              </a:ext>
            </a:extLst>
          </p:cNvPr>
          <p:cNvSpPr>
            <a:spLocks noGrp="1"/>
          </p:cNvSpPr>
          <p:nvPr>
            <p:ph type="title"/>
          </p:nvPr>
        </p:nvSpPr>
        <p:spPr>
          <a:xfrm>
            <a:off x="589626" y="76228"/>
            <a:ext cx="10515600" cy="1325563"/>
          </a:xfrm>
        </p:spPr>
        <p:txBody>
          <a:bodyPr/>
          <a:lstStyle/>
          <a:p>
            <a:r>
              <a:rPr lang="en-AU" sz="4400" b="1" dirty="0">
                <a:solidFill>
                  <a:srgbClr val="00205C"/>
                </a:solidFill>
                <a:latin typeface="+mn-lt"/>
              </a:rPr>
              <a:t>QCE vs ATAR</a:t>
            </a:r>
          </a:p>
        </p:txBody>
      </p:sp>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599368DD-9B19-40F4-9B14-70E466FEF097}"/>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pic>
        <p:nvPicPr>
          <p:cNvPr id="9" name="Picture 8">
            <a:extLst>
              <a:ext uri="{FF2B5EF4-FFF2-40B4-BE49-F238E27FC236}">
                <a16:creationId xmlns:a16="http://schemas.microsoft.com/office/drawing/2014/main" id="{B6A15188-63D8-48C2-9492-0695962815B5}"/>
              </a:ext>
            </a:extLst>
          </p:cNvPr>
          <p:cNvPicPr>
            <a:picLocks noChangeAspect="1"/>
          </p:cNvPicPr>
          <p:nvPr/>
        </p:nvPicPr>
        <p:blipFill rotWithShape="1">
          <a:blip r:embed="rId4"/>
          <a:srcRect l="1343" t="2265" r="1498" b="1617"/>
          <a:stretch/>
        </p:blipFill>
        <p:spPr>
          <a:xfrm>
            <a:off x="2154315" y="1263277"/>
            <a:ext cx="7386222" cy="4897932"/>
          </a:xfrm>
          <a:prstGeom prst="rect">
            <a:avLst/>
          </a:prstGeom>
        </p:spPr>
      </p:pic>
    </p:spTree>
    <p:extLst>
      <p:ext uri="{BB962C8B-B14F-4D97-AF65-F5344CB8AC3E}">
        <p14:creationId xmlns:p14="http://schemas.microsoft.com/office/powerpoint/2010/main" val="2894093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D28BA0E88AF641B3445287F4246212" ma:contentTypeVersion="12" ma:contentTypeDescription="Create a new document." ma:contentTypeScope="" ma:versionID="0e76f7fde1dd6cb4816b51b6fe5fc51a">
  <xsd:schema xmlns:xsd="http://www.w3.org/2001/XMLSchema" xmlns:xs="http://www.w3.org/2001/XMLSchema" xmlns:p="http://schemas.microsoft.com/office/2006/metadata/properties" xmlns:ns1="http://schemas.microsoft.com/sharepoint/v3" xmlns:ns2="75ad248c-0610-4e5f-9490-fe5b88874dd8" targetNamespace="http://schemas.microsoft.com/office/2006/metadata/properties" ma:root="true" ma:fieldsID="af3cf43ed9daeea661d89b78e79e886a" ns1:_="" ns2:_="">
    <xsd:import namespace="http://schemas.microsoft.com/sharepoint/v3"/>
    <xsd:import namespace="75ad248c-0610-4e5f-9490-fe5b88874dd8"/>
    <xsd:element name="properties">
      <xsd:complexType>
        <xsd:sequence>
          <xsd:element name="documentManagement">
            <xsd:complexType>
              <xsd:all>
                <xsd:element ref="ns1:PublishingStartDate" minOccurs="0"/>
                <xsd:element ref="ns1:PublishingExpirationDate" minOccurs="0"/>
                <xsd:element ref="ns2:PPContentOwner" minOccurs="0"/>
                <xsd:element ref="ns2:PPContentAuthor" minOccurs="0"/>
                <xsd:element ref="ns2:PPSubmittedBy" minOccurs="0"/>
                <xsd:element ref="ns2:PPSubmittedDate" minOccurs="0"/>
                <xsd:element ref="ns2:PPModeratedBy" minOccurs="0"/>
                <xsd:element ref="ns2:PPModeratedDate" minOccurs="0"/>
                <xsd:element ref="ns2:PPReferenceNumber" minOccurs="0"/>
                <xsd:element ref="ns2:PPContentApprover" minOccurs="0"/>
                <xsd:element ref="ns2:PPReviewDate" minOccurs="0"/>
                <xsd:element ref="ns2:PPLastReviewedDate" minOccurs="0"/>
                <xsd:element ref="ns2:PPLastReviewedBy" minOccurs="0"/>
                <xsd:element ref="ns2:PPPublishedNotificationAddress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ad248c-0610-4e5f-9490-fe5b88874dd8" elementFormDefault="qualified">
    <xsd:import namespace="http://schemas.microsoft.com/office/2006/documentManagement/types"/>
    <xsd:import namespace="http://schemas.microsoft.com/office/infopath/2007/PartnerControls"/>
    <xsd:element name="PPContentOwner" ma:index="10" nillable="true" ma:displayName="Content Owner" ma:description="The person ultimately responsible for the content of this item." ma:list="UserInfo" ma:internalName="PPContent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PContentAuthor" ma:index="11" nillable="true" ma:displayName="Content Author" ma:description="The person responsible for creating and maintaining this item’s content." ma:list="UserInfo" ma:internalName="PPConten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PSubmittedBy" ma:index="12" nillable="true" ma:displayName="Submitted By" ma:description="The person who submitted this item for approval." ma:list="UserInfo" ma:internalName="PPSubmitt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PSubmittedDate" ma:index="13" nillable="true" ma:displayName="Submitted Date" ma:description="The date and time when this item was submitted for approval." ma:format="DateOnly" ma:internalName="PPSubmittedDate">
      <xsd:simpleType>
        <xsd:restriction base="dms:DateTime"/>
      </xsd:simpleType>
    </xsd:element>
    <xsd:element name="PPModeratedBy" ma:index="14" nillable="true" ma:displayName="Moderated By" ma:description="The user that either approved or rejected the item." ma:list="UserInfo" ma:internalName="PPModerat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PModeratedDate" ma:index="15" nillable="true" ma:displayName="Moderated Date" ma:description="The date that the item was either approved or rejected." ma:format="DateOnly" ma:internalName="PPModeratedDate">
      <xsd:simpleType>
        <xsd:restriction base="dms:DateTime"/>
      </xsd:simpleType>
    </xsd:element>
    <xsd:element name="PPReferenceNumber" ma:index="16" nillable="true" ma:displayName="Reference Number" ma:description="The identifier from another system that represents or is related to this item (if applicable)." ma:internalName="PPReferenceNumber">
      <xsd:simpleType>
        <xsd:restriction base="dms:Text"/>
      </xsd:simpleType>
    </xsd:element>
    <xsd:element name="PPContentApprover" ma:index="17" nillable="true" ma:displayName="Content Approver" ma:description="The person who is responsible for approving the content of this item." ma:list="UserInfo" ma:internalName="PPContentApprov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PReviewDate" ma:index="18" nillable="true" ma:displayName="Review Date" ma:description="The date the item's content will be next due for review." ma:format="DateOnly" ma:internalName="PPReviewDate">
      <xsd:simpleType>
        <xsd:restriction base="dms:DateTime"/>
      </xsd:simpleType>
    </xsd:element>
    <xsd:element name="PPLastReviewedDate" ma:index="19" nillable="true" ma:displayName="Last Reviewed Date" ma:description="The date the item's content was last reviewed." ma:internalName="PPLastReviewedDate">
      <xsd:simpleType>
        <xsd:restriction base="dms:DateTime"/>
      </xsd:simpleType>
    </xsd:element>
    <xsd:element name="PPLastReviewedBy" ma:index="20" nillable="true" ma:displayName="Last Reviewed By" ma:description="The person who last reviewed the item's content." ma:list="UserInfo" ma:internalName="PPLastReview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PPublishedNotificationAddresses" ma:index="21" nillable="true" ma:displayName="Published Notification Address(es)" ma:description="The email address(es) of people to notify when this item is published. Note: Email addresses are separated by a ';'." ma:internalName="PPPublishedNotificationAddresse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eviewDate xmlns="75ad248c-0610-4e5f-9490-fe5b88874dd8" xsi:nil="true"/>
    <PPContentOwner xmlns="75ad248c-0610-4e5f-9490-fe5b88874dd8">
      <UserInfo>
        <DisplayName>LEWIS, Melissa</DisplayName>
        <AccountId>116</AccountId>
        <AccountType/>
      </UserInfo>
    </PPContentOwner>
    <PPModeratedBy xmlns="75ad248c-0610-4e5f-9490-fe5b88874dd8">
      <UserInfo>
        <DisplayName>LEWIS, Melissa</DisplayName>
        <AccountId>116</AccountId>
        <AccountType/>
      </UserInfo>
    </PPModeratedBy>
    <PPPublishedNotificationAddresses xmlns="75ad248c-0610-4e5f-9490-fe5b88874dd8" xsi:nil="true"/>
    <PPContentAuthor xmlns="75ad248c-0610-4e5f-9490-fe5b88874dd8">
      <UserInfo>
        <DisplayName>LEWIS, Melissa</DisplayName>
        <AccountId>116</AccountId>
        <AccountType/>
      </UserInfo>
    </PPContentAuthor>
    <PPModeratedDate xmlns="75ad248c-0610-4e5f-9490-fe5b88874dd8">2026-05-15T02:42:28+00:00</PPModeratedDate>
    <PPReferenceNumber xmlns="75ad248c-0610-4e5f-9490-fe5b88874dd8" xsi:nil="true"/>
    <PPSubmittedBy xmlns="75ad248c-0610-4e5f-9490-fe5b88874dd8">
      <UserInfo>
        <DisplayName>LEWIS, Melissa</DisplayName>
        <AccountId>116</AccountId>
        <AccountType/>
      </UserInfo>
    </PPSubmittedBy>
    <PublishingExpirationDate xmlns="http://schemas.microsoft.com/sharepoint/v3" xsi:nil="true"/>
    <PPLastReviewedBy xmlns="75ad248c-0610-4e5f-9490-fe5b88874dd8">
      <UserInfo>
        <DisplayName>LEWIS, Melissa</DisplayName>
        <AccountId>116</AccountId>
        <AccountType/>
      </UserInfo>
    </PPLastReviewedBy>
    <PublishingStartDate xmlns="http://schemas.microsoft.com/sharepoint/v3" xsi:nil="true"/>
    <PPSubmittedDate xmlns="75ad248c-0610-4e5f-9490-fe5b88874dd8">2026-05-15T02:42:16+00:00</PPSubmittedDate>
    <PPContentApprover xmlns="75ad248c-0610-4e5f-9490-fe5b88874dd8">
      <UserInfo>
        <DisplayName>LEWIS, Melissa</DisplayName>
        <AccountId>116</AccountId>
        <AccountType/>
      </UserInfo>
    </PPContentApprover>
    <PPLastReviewedDate xmlns="75ad248c-0610-4e5f-9490-fe5b88874dd8">2026-05-15T02:42:29+00:00</PPLastReviewedDat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115CE0-B059-4378-85B6-D0FE05E56B1E}"/>
</file>

<file path=customXml/itemProps2.xml><?xml version="1.0" encoding="utf-8"?>
<ds:datastoreItem xmlns:ds="http://schemas.openxmlformats.org/officeDocument/2006/customXml" ds:itemID="{09CB886E-BE1B-4352-9248-8A38F55A1D0C}">
  <ds:schemaRefs>
    <ds:schemaRef ds:uri="http://purl.org/dc/elements/1.1/"/>
    <ds:schemaRef ds:uri="http://www.w3.org/XML/1998/namespace"/>
    <ds:schemaRef ds:uri="http://schemas.microsoft.com/office/2006/metadata/properties"/>
    <ds:schemaRef ds:uri="http://purl.org/dc/terms/"/>
    <ds:schemaRef ds:uri="da6eddd8-9aa9-4bfd-9ca3-8ce97c59856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5a13a931-28a4-407d-b8b8-2440c8da23d5"/>
  </ds:schemaRefs>
</ds:datastoreItem>
</file>

<file path=customXml/itemProps3.xml><?xml version="1.0" encoding="utf-8"?>
<ds:datastoreItem xmlns:ds="http://schemas.openxmlformats.org/officeDocument/2006/customXml" ds:itemID="{510EA88E-0D12-4F88-9A96-FED22A4773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1490</TotalTime>
  <Words>2109</Words>
  <Application>Microsoft Office PowerPoint</Application>
  <PresentationFormat>Widescreen</PresentationFormat>
  <Paragraphs>291</Paragraphs>
  <Slides>30</Slides>
  <Notes>20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Avenir LT Std 35 Light</vt:lpstr>
      <vt:lpstr>Avenir LT Std 65 Medium</vt:lpstr>
      <vt:lpstr>Arial</vt:lpstr>
      <vt:lpstr>Calibri</vt:lpstr>
      <vt:lpstr>Calibri Light</vt:lpstr>
      <vt:lpstr>Wingdings</vt:lpstr>
      <vt:lpstr>Office Theme</vt:lpstr>
      <vt:lpstr>PowerPoint Presentation</vt:lpstr>
      <vt:lpstr>Acknowledgement of Country</vt:lpstr>
      <vt:lpstr>Senior School Team</vt:lpstr>
      <vt:lpstr>Year 12 Success (2025)</vt:lpstr>
      <vt:lpstr>Success in Senior School</vt:lpstr>
      <vt:lpstr>Student Expectations and  School Code of Conduct</vt:lpstr>
      <vt:lpstr>Types of Senior Subjects</vt:lpstr>
      <vt:lpstr>Senior Subjects</vt:lpstr>
      <vt:lpstr>QCE vs ATAR</vt:lpstr>
      <vt:lpstr>Senior Timelines</vt:lpstr>
      <vt:lpstr>QCE – Accruing Credits </vt:lpstr>
      <vt:lpstr>QCE – Avoiding Trouble</vt:lpstr>
      <vt:lpstr>What is an ATAR?</vt:lpstr>
      <vt:lpstr>Should your student be on an ATAR Pathway?</vt:lpstr>
      <vt:lpstr>ATAR Pathways</vt:lpstr>
      <vt:lpstr>Pathways to University</vt:lpstr>
      <vt:lpstr>Flexible Pathway</vt:lpstr>
      <vt:lpstr>VET Qualifications</vt:lpstr>
      <vt:lpstr>VET Qualifications</vt:lpstr>
      <vt:lpstr>VETiS Funding</vt:lpstr>
      <vt:lpstr>Career Guidance </vt:lpstr>
      <vt:lpstr>Access Arrangements and  Reasonable Adjustments (AARA) </vt:lpstr>
      <vt:lpstr>AARA – Will it be Approved?  </vt:lpstr>
      <vt:lpstr>Start University Early?</vt:lpstr>
      <vt:lpstr>Alternative Pathways </vt:lpstr>
      <vt:lpstr>Final Words</vt:lpstr>
      <vt:lpstr>Where to from Here?</vt:lpstr>
      <vt:lpstr>Next Steps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7 2022 Enrolment Information Evening</dc:title>
  <dc:creator>STEWART, Danielle (dstew36)</dc:creator>
  <cp:lastModifiedBy>VOYSEY, Ellenor (evoys3)</cp:lastModifiedBy>
  <cp:revision>199</cp:revision>
  <dcterms:created xsi:type="dcterms:W3CDTF">2022-03-04T00:34:21Z</dcterms:created>
  <dcterms:modified xsi:type="dcterms:W3CDTF">2026-05-14T08:55:32Z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0x01010059D28BA0E88AF641B3445287F4246212</vt:lpwstr>
  </property>
  <property fmtid="{D5CDD505-2E9C-101B-9397-08002B2CF9AE}" pid="3" name="MediaServiceImageTags">
    <vt:lpwstr/>
  </property>
</Properties>
</file>