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305" r:id="rId5"/>
    <p:sldId id="264" r:id="rId6"/>
    <p:sldId id="334" r:id="rId7"/>
    <p:sldId id="337" r:id="rId8"/>
    <p:sldId id="262" r:id="rId9"/>
    <p:sldId id="341" r:id="rId10"/>
    <p:sldId id="329" r:id="rId11"/>
    <p:sldId id="345" r:id="rId12"/>
    <p:sldId id="338" r:id="rId13"/>
    <p:sldId id="346" r:id="rId14"/>
    <p:sldId id="339" r:id="rId15"/>
    <p:sldId id="340" r:id="rId16"/>
    <p:sldId id="259" r:id="rId17"/>
    <p:sldId id="328" r:id="rId18"/>
    <p:sldId id="335" r:id="rId19"/>
    <p:sldId id="331" r:id="rId20"/>
    <p:sldId id="336" r:id="rId21"/>
    <p:sldId id="344" r:id="rId22"/>
    <p:sldId id="25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5C"/>
    <a:srgbClr val="2E449B"/>
    <a:srgbClr val="F7C91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869EE4-D173-4510-A0E7-E9B91D18F72F}" v="29" dt="2024-07-23T21:22:45.901"/>
    <p1510:client id="{B75F60D0-CAB3-ED07-A62C-3BCECC8478D1}" v="200" dt="2024-07-24T06:44:12.7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6" d="100"/>
          <a:sy n="56" d="100"/>
        </p:scale>
        <p:origin x="97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21810C-69C0-4520-B758-930D56283162}" type="datetimeFigureOut">
              <a:rPr lang="en-AU" smtClean="0"/>
              <a:t>13/05/2026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1F28AF-386E-44B9-B292-F54075C528B4}" type="slidenum">
              <a:rPr lang="en-AU" smtClean="0"/>
              <a:t>‹#›</a:t>
            </a:fld>
            <a:endParaRPr lang="en-AU"/>
          </a:p>
        </p:txBody>
      </p:sp>
    </p:spTree>
    <p:extLst>
      <p:ext uri="{BB962C8B-B14F-4D97-AF65-F5344CB8AC3E}">
        <p14:creationId xmlns:p14="http://schemas.microsoft.com/office/powerpoint/2010/main" val="1439849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Karla to begin</a:t>
            </a:r>
          </a:p>
        </p:txBody>
      </p:sp>
      <p:sp>
        <p:nvSpPr>
          <p:cNvPr id="4" name="Slide Number Placeholder 3"/>
          <p:cNvSpPr>
            <a:spLocks noGrp="1"/>
          </p:cNvSpPr>
          <p:nvPr>
            <p:ph type="sldNum" sz="quarter" idx="5"/>
          </p:nvPr>
        </p:nvSpPr>
        <p:spPr/>
        <p:txBody>
          <a:bodyPr/>
          <a:lstStyle/>
          <a:p>
            <a:fld id="{7A1F28AF-386E-44B9-B292-F54075C528B4}" type="slidenum">
              <a:rPr lang="en-AU" smtClean="0"/>
              <a:t>1</a:t>
            </a:fld>
            <a:endParaRPr lang="en-AU"/>
          </a:p>
        </p:txBody>
      </p:sp>
    </p:spTree>
    <p:extLst>
      <p:ext uri="{BB962C8B-B14F-4D97-AF65-F5344CB8AC3E}">
        <p14:creationId xmlns:p14="http://schemas.microsoft.com/office/powerpoint/2010/main" val="3392402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A1F28AF-386E-44B9-B292-F54075C528B4}" type="slidenum">
              <a:rPr lang="en-AU" smtClean="0"/>
              <a:t>3</a:t>
            </a:fld>
            <a:endParaRPr lang="en-AU"/>
          </a:p>
        </p:txBody>
      </p:sp>
    </p:spTree>
    <p:extLst>
      <p:ext uri="{BB962C8B-B14F-4D97-AF65-F5344CB8AC3E}">
        <p14:creationId xmlns:p14="http://schemas.microsoft.com/office/powerpoint/2010/main" val="2172930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A1F28AF-386E-44B9-B292-F54075C528B4}" type="slidenum">
              <a:rPr lang="en-AU" smtClean="0"/>
              <a:t>4</a:t>
            </a:fld>
            <a:endParaRPr lang="en-AU"/>
          </a:p>
        </p:txBody>
      </p:sp>
    </p:spTree>
    <p:extLst>
      <p:ext uri="{BB962C8B-B14F-4D97-AF65-F5344CB8AC3E}">
        <p14:creationId xmlns:p14="http://schemas.microsoft.com/office/powerpoint/2010/main" val="1078313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A1F28AF-386E-44B9-B292-F54075C528B4}" type="slidenum">
              <a:rPr lang="en-AU" smtClean="0"/>
              <a:t>6</a:t>
            </a:fld>
            <a:endParaRPr lang="en-AU"/>
          </a:p>
        </p:txBody>
      </p:sp>
    </p:spTree>
    <p:extLst>
      <p:ext uri="{BB962C8B-B14F-4D97-AF65-F5344CB8AC3E}">
        <p14:creationId xmlns:p14="http://schemas.microsoft.com/office/powerpoint/2010/main" val="3317781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A1F28AF-386E-44B9-B292-F54075C528B4}" type="slidenum">
              <a:rPr lang="en-AU" smtClean="0"/>
              <a:t>15</a:t>
            </a:fld>
            <a:endParaRPr lang="en-AU"/>
          </a:p>
        </p:txBody>
      </p:sp>
    </p:spTree>
    <p:extLst>
      <p:ext uri="{BB962C8B-B14F-4D97-AF65-F5344CB8AC3E}">
        <p14:creationId xmlns:p14="http://schemas.microsoft.com/office/powerpoint/2010/main" val="2176709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95E1A-4FFC-483B-AD1F-8A29E31AB1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098FABA1-0969-451F-997E-64E66C1E82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95A81312-A048-43C0-8030-CA3098305130}"/>
              </a:ext>
            </a:extLst>
          </p:cNvPr>
          <p:cNvSpPr>
            <a:spLocks noGrp="1"/>
          </p:cNvSpPr>
          <p:nvPr>
            <p:ph type="dt" sz="half" idx="10"/>
          </p:nvPr>
        </p:nvSpPr>
        <p:spPr/>
        <p:txBody>
          <a:bodyPr/>
          <a:lstStyle/>
          <a:p>
            <a:fld id="{E71DAA5C-D466-40C6-A121-61F3102541A2}" type="datetimeFigureOut">
              <a:rPr lang="en-AU" smtClean="0"/>
              <a:t>13/05/2026</a:t>
            </a:fld>
            <a:endParaRPr lang="en-AU"/>
          </a:p>
        </p:txBody>
      </p:sp>
      <p:sp>
        <p:nvSpPr>
          <p:cNvPr id="5" name="Footer Placeholder 4">
            <a:extLst>
              <a:ext uri="{FF2B5EF4-FFF2-40B4-BE49-F238E27FC236}">
                <a16:creationId xmlns:a16="http://schemas.microsoft.com/office/drawing/2014/main" id="{95A2B243-7125-4E8A-B5A9-59CCE64C022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87B41E3-5240-46DF-B14F-F82D7DB54ED1}"/>
              </a:ext>
            </a:extLst>
          </p:cNvPr>
          <p:cNvSpPr>
            <a:spLocks noGrp="1"/>
          </p:cNvSpPr>
          <p:nvPr>
            <p:ph type="sldNum" sz="quarter" idx="12"/>
          </p:nvPr>
        </p:nvSpPr>
        <p:spPr/>
        <p:txBody>
          <a:bodyPr/>
          <a:lstStyle/>
          <a:p>
            <a:fld id="{77D75ED7-AAB6-48B9-BFDE-F86BE0A8AC09}" type="slidenum">
              <a:rPr lang="en-AU" smtClean="0"/>
              <a:t>‹#›</a:t>
            </a:fld>
            <a:endParaRPr lang="en-AU"/>
          </a:p>
        </p:txBody>
      </p:sp>
    </p:spTree>
    <p:extLst>
      <p:ext uri="{BB962C8B-B14F-4D97-AF65-F5344CB8AC3E}">
        <p14:creationId xmlns:p14="http://schemas.microsoft.com/office/powerpoint/2010/main" val="2766029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1E8CD-4F44-45DC-A782-4F3B9413F0D7}"/>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446841C-6B6B-4715-8D95-0597AAD779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6F7554B-5F67-4DF5-BBF3-0FF53C13BA92}"/>
              </a:ext>
            </a:extLst>
          </p:cNvPr>
          <p:cNvSpPr>
            <a:spLocks noGrp="1"/>
          </p:cNvSpPr>
          <p:nvPr>
            <p:ph type="dt" sz="half" idx="10"/>
          </p:nvPr>
        </p:nvSpPr>
        <p:spPr/>
        <p:txBody>
          <a:bodyPr/>
          <a:lstStyle/>
          <a:p>
            <a:fld id="{E71DAA5C-D466-40C6-A121-61F3102541A2}" type="datetimeFigureOut">
              <a:rPr lang="en-AU" smtClean="0"/>
              <a:t>13/05/2026</a:t>
            </a:fld>
            <a:endParaRPr lang="en-AU"/>
          </a:p>
        </p:txBody>
      </p:sp>
      <p:sp>
        <p:nvSpPr>
          <p:cNvPr id="5" name="Footer Placeholder 4">
            <a:extLst>
              <a:ext uri="{FF2B5EF4-FFF2-40B4-BE49-F238E27FC236}">
                <a16:creationId xmlns:a16="http://schemas.microsoft.com/office/drawing/2014/main" id="{8C6BE46C-97C1-4451-B683-135866289B2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CBE04BB-BE82-40DC-A582-0D008E5FF691}"/>
              </a:ext>
            </a:extLst>
          </p:cNvPr>
          <p:cNvSpPr>
            <a:spLocks noGrp="1"/>
          </p:cNvSpPr>
          <p:nvPr>
            <p:ph type="sldNum" sz="quarter" idx="12"/>
          </p:nvPr>
        </p:nvSpPr>
        <p:spPr/>
        <p:txBody>
          <a:bodyPr/>
          <a:lstStyle/>
          <a:p>
            <a:fld id="{77D75ED7-AAB6-48B9-BFDE-F86BE0A8AC09}" type="slidenum">
              <a:rPr lang="en-AU" smtClean="0"/>
              <a:t>‹#›</a:t>
            </a:fld>
            <a:endParaRPr lang="en-AU"/>
          </a:p>
        </p:txBody>
      </p:sp>
    </p:spTree>
    <p:extLst>
      <p:ext uri="{BB962C8B-B14F-4D97-AF65-F5344CB8AC3E}">
        <p14:creationId xmlns:p14="http://schemas.microsoft.com/office/powerpoint/2010/main" val="2489168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19933B-39F9-44CF-B284-8248B469F84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F54E04D-57D4-45B1-861C-AE27C0F57C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DA120C5-0833-49A9-AFA6-CFF81F7C56F6}"/>
              </a:ext>
            </a:extLst>
          </p:cNvPr>
          <p:cNvSpPr>
            <a:spLocks noGrp="1"/>
          </p:cNvSpPr>
          <p:nvPr>
            <p:ph type="dt" sz="half" idx="10"/>
          </p:nvPr>
        </p:nvSpPr>
        <p:spPr/>
        <p:txBody>
          <a:bodyPr/>
          <a:lstStyle/>
          <a:p>
            <a:fld id="{E71DAA5C-D466-40C6-A121-61F3102541A2}" type="datetimeFigureOut">
              <a:rPr lang="en-AU" smtClean="0"/>
              <a:t>13/05/2026</a:t>
            </a:fld>
            <a:endParaRPr lang="en-AU"/>
          </a:p>
        </p:txBody>
      </p:sp>
      <p:sp>
        <p:nvSpPr>
          <p:cNvPr id="5" name="Footer Placeholder 4">
            <a:extLst>
              <a:ext uri="{FF2B5EF4-FFF2-40B4-BE49-F238E27FC236}">
                <a16:creationId xmlns:a16="http://schemas.microsoft.com/office/drawing/2014/main" id="{0BD14B53-45F5-4A87-AD60-CE96D7BE756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E8A4AA3-9841-4EA0-903D-F3AF0D61AFFE}"/>
              </a:ext>
            </a:extLst>
          </p:cNvPr>
          <p:cNvSpPr>
            <a:spLocks noGrp="1"/>
          </p:cNvSpPr>
          <p:nvPr>
            <p:ph type="sldNum" sz="quarter" idx="12"/>
          </p:nvPr>
        </p:nvSpPr>
        <p:spPr/>
        <p:txBody>
          <a:bodyPr/>
          <a:lstStyle/>
          <a:p>
            <a:fld id="{77D75ED7-AAB6-48B9-BFDE-F86BE0A8AC09}" type="slidenum">
              <a:rPr lang="en-AU" smtClean="0"/>
              <a:t>‹#›</a:t>
            </a:fld>
            <a:endParaRPr lang="en-AU"/>
          </a:p>
        </p:txBody>
      </p:sp>
    </p:spTree>
    <p:extLst>
      <p:ext uri="{BB962C8B-B14F-4D97-AF65-F5344CB8AC3E}">
        <p14:creationId xmlns:p14="http://schemas.microsoft.com/office/powerpoint/2010/main" val="422293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6F7A8-BEBE-48D6-90AE-AC505F6CFEB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A20A174-84C8-4BEE-9D17-E9D98354CE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9884DC8-9877-4493-8757-DD5F9E500F3B}"/>
              </a:ext>
            </a:extLst>
          </p:cNvPr>
          <p:cNvSpPr>
            <a:spLocks noGrp="1"/>
          </p:cNvSpPr>
          <p:nvPr>
            <p:ph type="dt" sz="half" idx="10"/>
          </p:nvPr>
        </p:nvSpPr>
        <p:spPr/>
        <p:txBody>
          <a:bodyPr/>
          <a:lstStyle/>
          <a:p>
            <a:fld id="{E71DAA5C-D466-40C6-A121-61F3102541A2}" type="datetimeFigureOut">
              <a:rPr lang="en-AU" smtClean="0"/>
              <a:t>13/05/2026</a:t>
            </a:fld>
            <a:endParaRPr lang="en-AU"/>
          </a:p>
        </p:txBody>
      </p:sp>
      <p:sp>
        <p:nvSpPr>
          <p:cNvPr id="5" name="Footer Placeholder 4">
            <a:extLst>
              <a:ext uri="{FF2B5EF4-FFF2-40B4-BE49-F238E27FC236}">
                <a16:creationId xmlns:a16="http://schemas.microsoft.com/office/drawing/2014/main" id="{969B26B3-1C91-4994-9DF0-EEB29503047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5677EEB-16CD-4429-A132-4ED77F648446}"/>
              </a:ext>
            </a:extLst>
          </p:cNvPr>
          <p:cNvSpPr>
            <a:spLocks noGrp="1"/>
          </p:cNvSpPr>
          <p:nvPr>
            <p:ph type="sldNum" sz="quarter" idx="12"/>
          </p:nvPr>
        </p:nvSpPr>
        <p:spPr/>
        <p:txBody>
          <a:bodyPr/>
          <a:lstStyle/>
          <a:p>
            <a:fld id="{77D75ED7-AAB6-48B9-BFDE-F86BE0A8AC09}" type="slidenum">
              <a:rPr lang="en-AU" smtClean="0"/>
              <a:t>‹#›</a:t>
            </a:fld>
            <a:endParaRPr lang="en-AU"/>
          </a:p>
        </p:txBody>
      </p:sp>
    </p:spTree>
    <p:extLst>
      <p:ext uri="{BB962C8B-B14F-4D97-AF65-F5344CB8AC3E}">
        <p14:creationId xmlns:p14="http://schemas.microsoft.com/office/powerpoint/2010/main" val="4249736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FABF6-520A-407A-9183-8D9E1BAE3A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5FA8732C-6E48-4C45-921E-CEFAB203E7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D01BE9-7E76-488F-8734-98B18CDE1A83}"/>
              </a:ext>
            </a:extLst>
          </p:cNvPr>
          <p:cNvSpPr>
            <a:spLocks noGrp="1"/>
          </p:cNvSpPr>
          <p:nvPr>
            <p:ph type="dt" sz="half" idx="10"/>
          </p:nvPr>
        </p:nvSpPr>
        <p:spPr/>
        <p:txBody>
          <a:bodyPr/>
          <a:lstStyle/>
          <a:p>
            <a:fld id="{E71DAA5C-D466-40C6-A121-61F3102541A2}" type="datetimeFigureOut">
              <a:rPr lang="en-AU" smtClean="0"/>
              <a:t>13/05/2026</a:t>
            </a:fld>
            <a:endParaRPr lang="en-AU"/>
          </a:p>
        </p:txBody>
      </p:sp>
      <p:sp>
        <p:nvSpPr>
          <p:cNvPr id="5" name="Footer Placeholder 4">
            <a:extLst>
              <a:ext uri="{FF2B5EF4-FFF2-40B4-BE49-F238E27FC236}">
                <a16:creationId xmlns:a16="http://schemas.microsoft.com/office/drawing/2014/main" id="{80F2A7B2-23E0-4F61-9749-E1B8DB541A1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629D695-D5A0-4476-8C4E-4D2B25C17CB6}"/>
              </a:ext>
            </a:extLst>
          </p:cNvPr>
          <p:cNvSpPr>
            <a:spLocks noGrp="1"/>
          </p:cNvSpPr>
          <p:nvPr>
            <p:ph type="sldNum" sz="quarter" idx="12"/>
          </p:nvPr>
        </p:nvSpPr>
        <p:spPr/>
        <p:txBody>
          <a:bodyPr/>
          <a:lstStyle/>
          <a:p>
            <a:fld id="{77D75ED7-AAB6-48B9-BFDE-F86BE0A8AC09}" type="slidenum">
              <a:rPr lang="en-AU" smtClean="0"/>
              <a:t>‹#›</a:t>
            </a:fld>
            <a:endParaRPr lang="en-AU"/>
          </a:p>
        </p:txBody>
      </p:sp>
    </p:spTree>
    <p:extLst>
      <p:ext uri="{BB962C8B-B14F-4D97-AF65-F5344CB8AC3E}">
        <p14:creationId xmlns:p14="http://schemas.microsoft.com/office/powerpoint/2010/main" val="2835912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2E547-53DB-4032-A3DE-A25DD92000E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97CB977-6E8E-48A4-B0AD-FA467A492D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F0873091-D404-4D2C-89FF-D61054E869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E99AA735-432C-4582-AE95-701FD468D6CE}"/>
              </a:ext>
            </a:extLst>
          </p:cNvPr>
          <p:cNvSpPr>
            <a:spLocks noGrp="1"/>
          </p:cNvSpPr>
          <p:nvPr>
            <p:ph type="dt" sz="half" idx="10"/>
          </p:nvPr>
        </p:nvSpPr>
        <p:spPr/>
        <p:txBody>
          <a:bodyPr/>
          <a:lstStyle/>
          <a:p>
            <a:fld id="{E71DAA5C-D466-40C6-A121-61F3102541A2}" type="datetimeFigureOut">
              <a:rPr lang="en-AU" smtClean="0"/>
              <a:t>13/05/2026</a:t>
            </a:fld>
            <a:endParaRPr lang="en-AU"/>
          </a:p>
        </p:txBody>
      </p:sp>
      <p:sp>
        <p:nvSpPr>
          <p:cNvPr id="6" name="Footer Placeholder 5">
            <a:extLst>
              <a:ext uri="{FF2B5EF4-FFF2-40B4-BE49-F238E27FC236}">
                <a16:creationId xmlns:a16="http://schemas.microsoft.com/office/drawing/2014/main" id="{66B84166-8FE2-4C83-8E59-7481E6A6217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EE1B306-41B7-45B4-8E69-4FA2E1AB2951}"/>
              </a:ext>
            </a:extLst>
          </p:cNvPr>
          <p:cNvSpPr>
            <a:spLocks noGrp="1"/>
          </p:cNvSpPr>
          <p:nvPr>
            <p:ph type="sldNum" sz="quarter" idx="12"/>
          </p:nvPr>
        </p:nvSpPr>
        <p:spPr/>
        <p:txBody>
          <a:bodyPr/>
          <a:lstStyle/>
          <a:p>
            <a:fld id="{77D75ED7-AAB6-48B9-BFDE-F86BE0A8AC09}" type="slidenum">
              <a:rPr lang="en-AU" smtClean="0"/>
              <a:t>‹#›</a:t>
            </a:fld>
            <a:endParaRPr lang="en-AU"/>
          </a:p>
        </p:txBody>
      </p:sp>
    </p:spTree>
    <p:extLst>
      <p:ext uri="{BB962C8B-B14F-4D97-AF65-F5344CB8AC3E}">
        <p14:creationId xmlns:p14="http://schemas.microsoft.com/office/powerpoint/2010/main" val="46453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A5B98-6830-4410-B2CA-FC3EF71823F7}"/>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93861EA-881B-425D-B1BA-3F4F4041FA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0064C3-9B97-4419-9D95-720BF6DE82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B9C5ACBD-8FE0-4691-B727-867236A64E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7570CF-F193-48A0-B5A5-25C657A586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EEE8EF1-643B-4BDE-8539-C61A80A114EF}"/>
              </a:ext>
            </a:extLst>
          </p:cNvPr>
          <p:cNvSpPr>
            <a:spLocks noGrp="1"/>
          </p:cNvSpPr>
          <p:nvPr>
            <p:ph type="dt" sz="half" idx="10"/>
          </p:nvPr>
        </p:nvSpPr>
        <p:spPr/>
        <p:txBody>
          <a:bodyPr/>
          <a:lstStyle/>
          <a:p>
            <a:fld id="{E71DAA5C-D466-40C6-A121-61F3102541A2}" type="datetimeFigureOut">
              <a:rPr lang="en-AU" smtClean="0"/>
              <a:t>13/05/2026</a:t>
            </a:fld>
            <a:endParaRPr lang="en-AU"/>
          </a:p>
        </p:txBody>
      </p:sp>
      <p:sp>
        <p:nvSpPr>
          <p:cNvPr id="8" name="Footer Placeholder 7">
            <a:extLst>
              <a:ext uri="{FF2B5EF4-FFF2-40B4-BE49-F238E27FC236}">
                <a16:creationId xmlns:a16="http://schemas.microsoft.com/office/drawing/2014/main" id="{CB0331F1-00E0-45E8-A0A5-F0D9771D6F02}"/>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C837CDB3-2A1E-49E8-829E-7354BB9A2FB6}"/>
              </a:ext>
            </a:extLst>
          </p:cNvPr>
          <p:cNvSpPr>
            <a:spLocks noGrp="1"/>
          </p:cNvSpPr>
          <p:nvPr>
            <p:ph type="sldNum" sz="quarter" idx="12"/>
          </p:nvPr>
        </p:nvSpPr>
        <p:spPr/>
        <p:txBody>
          <a:bodyPr/>
          <a:lstStyle/>
          <a:p>
            <a:fld id="{77D75ED7-AAB6-48B9-BFDE-F86BE0A8AC09}" type="slidenum">
              <a:rPr lang="en-AU" smtClean="0"/>
              <a:t>‹#›</a:t>
            </a:fld>
            <a:endParaRPr lang="en-AU"/>
          </a:p>
        </p:txBody>
      </p:sp>
    </p:spTree>
    <p:extLst>
      <p:ext uri="{BB962C8B-B14F-4D97-AF65-F5344CB8AC3E}">
        <p14:creationId xmlns:p14="http://schemas.microsoft.com/office/powerpoint/2010/main" val="2643435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AFB59-40B4-4E39-BF6B-D7B6A540D179}"/>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E0DCD133-4601-457A-9507-DB678E5BA534}"/>
              </a:ext>
            </a:extLst>
          </p:cNvPr>
          <p:cNvSpPr>
            <a:spLocks noGrp="1"/>
          </p:cNvSpPr>
          <p:nvPr>
            <p:ph type="dt" sz="half" idx="10"/>
          </p:nvPr>
        </p:nvSpPr>
        <p:spPr/>
        <p:txBody>
          <a:bodyPr/>
          <a:lstStyle/>
          <a:p>
            <a:fld id="{E71DAA5C-D466-40C6-A121-61F3102541A2}" type="datetimeFigureOut">
              <a:rPr lang="en-AU" smtClean="0"/>
              <a:t>13/05/2026</a:t>
            </a:fld>
            <a:endParaRPr lang="en-AU"/>
          </a:p>
        </p:txBody>
      </p:sp>
      <p:sp>
        <p:nvSpPr>
          <p:cNvPr id="4" name="Footer Placeholder 3">
            <a:extLst>
              <a:ext uri="{FF2B5EF4-FFF2-40B4-BE49-F238E27FC236}">
                <a16:creationId xmlns:a16="http://schemas.microsoft.com/office/drawing/2014/main" id="{296AC89F-C90D-4539-A5F4-3199B903F771}"/>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48D99943-D0AE-472B-A3A8-4A4F23FF256D}"/>
              </a:ext>
            </a:extLst>
          </p:cNvPr>
          <p:cNvSpPr>
            <a:spLocks noGrp="1"/>
          </p:cNvSpPr>
          <p:nvPr>
            <p:ph type="sldNum" sz="quarter" idx="12"/>
          </p:nvPr>
        </p:nvSpPr>
        <p:spPr/>
        <p:txBody>
          <a:bodyPr/>
          <a:lstStyle/>
          <a:p>
            <a:fld id="{77D75ED7-AAB6-48B9-BFDE-F86BE0A8AC09}" type="slidenum">
              <a:rPr lang="en-AU" smtClean="0"/>
              <a:t>‹#›</a:t>
            </a:fld>
            <a:endParaRPr lang="en-AU"/>
          </a:p>
        </p:txBody>
      </p:sp>
    </p:spTree>
    <p:extLst>
      <p:ext uri="{BB962C8B-B14F-4D97-AF65-F5344CB8AC3E}">
        <p14:creationId xmlns:p14="http://schemas.microsoft.com/office/powerpoint/2010/main" val="2153595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0D9491-F2FF-42C8-8EE4-E987C60D55AA}"/>
              </a:ext>
            </a:extLst>
          </p:cNvPr>
          <p:cNvSpPr>
            <a:spLocks noGrp="1"/>
          </p:cNvSpPr>
          <p:nvPr>
            <p:ph type="dt" sz="half" idx="10"/>
          </p:nvPr>
        </p:nvSpPr>
        <p:spPr/>
        <p:txBody>
          <a:bodyPr/>
          <a:lstStyle/>
          <a:p>
            <a:fld id="{E71DAA5C-D466-40C6-A121-61F3102541A2}" type="datetimeFigureOut">
              <a:rPr lang="en-AU" smtClean="0"/>
              <a:t>13/05/2026</a:t>
            </a:fld>
            <a:endParaRPr lang="en-AU"/>
          </a:p>
        </p:txBody>
      </p:sp>
      <p:sp>
        <p:nvSpPr>
          <p:cNvPr id="3" name="Footer Placeholder 2">
            <a:extLst>
              <a:ext uri="{FF2B5EF4-FFF2-40B4-BE49-F238E27FC236}">
                <a16:creationId xmlns:a16="http://schemas.microsoft.com/office/drawing/2014/main" id="{C06A5A4D-29C5-4F5D-985A-C081A3CC9556}"/>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39F5DFAA-A153-482B-A9D1-1161E4092EA2}"/>
              </a:ext>
            </a:extLst>
          </p:cNvPr>
          <p:cNvSpPr>
            <a:spLocks noGrp="1"/>
          </p:cNvSpPr>
          <p:nvPr>
            <p:ph type="sldNum" sz="quarter" idx="12"/>
          </p:nvPr>
        </p:nvSpPr>
        <p:spPr/>
        <p:txBody>
          <a:bodyPr/>
          <a:lstStyle/>
          <a:p>
            <a:fld id="{77D75ED7-AAB6-48B9-BFDE-F86BE0A8AC09}" type="slidenum">
              <a:rPr lang="en-AU" smtClean="0"/>
              <a:t>‹#›</a:t>
            </a:fld>
            <a:endParaRPr lang="en-AU"/>
          </a:p>
        </p:txBody>
      </p:sp>
    </p:spTree>
    <p:extLst>
      <p:ext uri="{BB962C8B-B14F-4D97-AF65-F5344CB8AC3E}">
        <p14:creationId xmlns:p14="http://schemas.microsoft.com/office/powerpoint/2010/main" val="1192664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0F861-ED18-4E7B-A75C-6536522250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9DA4C055-42AE-40BE-9753-9C7C4819CE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FC180609-1E0F-4216-BBAE-13AC7ECFFB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AD1C6B-7ABA-4EC4-87BA-5CC3CD5FDF16}"/>
              </a:ext>
            </a:extLst>
          </p:cNvPr>
          <p:cNvSpPr>
            <a:spLocks noGrp="1"/>
          </p:cNvSpPr>
          <p:nvPr>
            <p:ph type="dt" sz="half" idx="10"/>
          </p:nvPr>
        </p:nvSpPr>
        <p:spPr/>
        <p:txBody>
          <a:bodyPr/>
          <a:lstStyle/>
          <a:p>
            <a:fld id="{E71DAA5C-D466-40C6-A121-61F3102541A2}" type="datetimeFigureOut">
              <a:rPr lang="en-AU" smtClean="0"/>
              <a:t>13/05/2026</a:t>
            </a:fld>
            <a:endParaRPr lang="en-AU"/>
          </a:p>
        </p:txBody>
      </p:sp>
      <p:sp>
        <p:nvSpPr>
          <p:cNvPr id="6" name="Footer Placeholder 5">
            <a:extLst>
              <a:ext uri="{FF2B5EF4-FFF2-40B4-BE49-F238E27FC236}">
                <a16:creationId xmlns:a16="http://schemas.microsoft.com/office/drawing/2014/main" id="{284A4C1A-97ED-4AB3-8D67-AB2F23BD08A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4A55E73-9157-4F00-B420-5BB41BD95215}"/>
              </a:ext>
            </a:extLst>
          </p:cNvPr>
          <p:cNvSpPr>
            <a:spLocks noGrp="1"/>
          </p:cNvSpPr>
          <p:nvPr>
            <p:ph type="sldNum" sz="quarter" idx="12"/>
          </p:nvPr>
        </p:nvSpPr>
        <p:spPr/>
        <p:txBody>
          <a:bodyPr/>
          <a:lstStyle/>
          <a:p>
            <a:fld id="{77D75ED7-AAB6-48B9-BFDE-F86BE0A8AC09}" type="slidenum">
              <a:rPr lang="en-AU" smtClean="0"/>
              <a:t>‹#›</a:t>
            </a:fld>
            <a:endParaRPr lang="en-AU"/>
          </a:p>
        </p:txBody>
      </p:sp>
    </p:spTree>
    <p:extLst>
      <p:ext uri="{BB962C8B-B14F-4D97-AF65-F5344CB8AC3E}">
        <p14:creationId xmlns:p14="http://schemas.microsoft.com/office/powerpoint/2010/main" val="669619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CDD15-E7F5-409A-AAB8-6883D9B532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BEA078D1-962A-45D7-94CB-B2E0E79862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A1EF311F-8026-4345-83BA-B81BA14E01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7E493A-D8F5-40B5-81CF-8EE2D4EC7972}"/>
              </a:ext>
            </a:extLst>
          </p:cNvPr>
          <p:cNvSpPr>
            <a:spLocks noGrp="1"/>
          </p:cNvSpPr>
          <p:nvPr>
            <p:ph type="dt" sz="half" idx="10"/>
          </p:nvPr>
        </p:nvSpPr>
        <p:spPr/>
        <p:txBody>
          <a:bodyPr/>
          <a:lstStyle/>
          <a:p>
            <a:fld id="{E71DAA5C-D466-40C6-A121-61F3102541A2}" type="datetimeFigureOut">
              <a:rPr lang="en-AU" smtClean="0"/>
              <a:t>13/05/2026</a:t>
            </a:fld>
            <a:endParaRPr lang="en-AU"/>
          </a:p>
        </p:txBody>
      </p:sp>
      <p:sp>
        <p:nvSpPr>
          <p:cNvPr id="6" name="Footer Placeholder 5">
            <a:extLst>
              <a:ext uri="{FF2B5EF4-FFF2-40B4-BE49-F238E27FC236}">
                <a16:creationId xmlns:a16="http://schemas.microsoft.com/office/drawing/2014/main" id="{4C7B8FDB-0779-45C9-8A08-7F78339D562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2B1BE47-D08F-4739-AA38-2519609093D8}"/>
              </a:ext>
            </a:extLst>
          </p:cNvPr>
          <p:cNvSpPr>
            <a:spLocks noGrp="1"/>
          </p:cNvSpPr>
          <p:nvPr>
            <p:ph type="sldNum" sz="quarter" idx="12"/>
          </p:nvPr>
        </p:nvSpPr>
        <p:spPr/>
        <p:txBody>
          <a:bodyPr/>
          <a:lstStyle/>
          <a:p>
            <a:fld id="{77D75ED7-AAB6-48B9-BFDE-F86BE0A8AC09}" type="slidenum">
              <a:rPr lang="en-AU" smtClean="0"/>
              <a:t>‹#›</a:t>
            </a:fld>
            <a:endParaRPr lang="en-AU"/>
          </a:p>
        </p:txBody>
      </p:sp>
    </p:spTree>
    <p:extLst>
      <p:ext uri="{BB962C8B-B14F-4D97-AF65-F5344CB8AC3E}">
        <p14:creationId xmlns:p14="http://schemas.microsoft.com/office/powerpoint/2010/main" val="2638811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B7F6FB-57F3-4567-B892-C1EB441552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22992F9-E84D-4C25-8269-29F7203C44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B20CC2B-CA7E-4412-BE51-741C56F872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1DAA5C-D466-40C6-A121-61F3102541A2}" type="datetimeFigureOut">
              <a:rPr lang="en-AU" smtClean="0"/>
              <a:t>13/05/2026</a:t>
            </a:fld>
            <a:endParaRPr lang="en-AU"/>
          </a:p>
        </p:txBody>
      </p:sp>
      <p:sp>
        <p:nvSpPr>
          <p:cNvPr id="5" name="Footer Placeholder 4">
            <a:extLst>
              <a:ext uri="{FF2B5EF4-FFF2-40B4-BE49-F238E27FC236}">
                <a16:creationId xmlns:a16="http://schemas.microsoft.com/office/drawing/2014/main" id="{B4F152E3-F2BC-4803-8042-6C3C3A80E1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D4AA1BE9-201A-4CD0-8A3F-3559EA12BF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D75ED7-AAB6-48B9-BFDE-F86BE0A8AC09}" type="slidenum">
              <a:rPr lang="en-AU" smtClean="0"/>
              <a:t>‹#›</a:t>
            </a:fld>
            <a:endParaRPr lang="en-AU"/>
          </a:p>
        </p:txBody>
      </p:sp>
    </p:spTree>
    <p:extLst>
      <p:ext uri="{BB962C8B-B14F-4D97-AF65-F5344CB8AC3E}">
        <p14:creationId xmlns:p14="http://schemas.microsoft.com/office/powerpoint/2010/main" val="10020391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hyperlink" Target="mailto:yfitz0@eq.edu.au" TargetMode="External"/><Relationship Id="rId5" Type="http://schemas.openxmlformats.org/officeDocument/2006/relationships/image" Target="../media/image11.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5C105-1880-4D16-923F-245435BBF454}"/>
              </a:ext>
            </a:extLst>
          </p:cNvPr>
          <p:cNvSpPr txBox="1">
            <a:spLocks/>
          </p:cNvSpPr>
          <p:nvPr/>
        </p:nvSpPr>
        <p:spPr>
          <a:xfrm>
            <a:off x="5014204" y="2458086"/>
            <a:ext cx="6395577" cy="13741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00205C"/>
                </a:solidFill>
                <a:latin typeface="Avenir LT Std 65 Medium" panose="020B0603020203020204" pitchFamily="34" charset="0"/>
              </a:rPr>
              <a:t>Year 10 (2027)</a:t>
            </a:r>
          </a:p>
          <a:p>
            <a:pPr algn="ctr"/>
            <a:r>
              <a:rPr lang="en-US" dirty="0">
                <a:solidFill>
                  <a:srgbClr val="00205C"/>
                </a:solidFill>
                <a:latin typeface="Avenir LT Std 65 Medium" panose="020B0603020203020204" pitchFamily="34" charset="0"/>
              </a:rPr>
              <a:t>Pathways Evening</a:t>
            </a:r>
            <a:endParaRPr lang="en-AU" dirty="0">
              <a:solidFill>
                <a:srgbClr val="00205C"/>
              </a:solidFill>
              <a:latin typeface="Avenir LT Std 65 Medium" panose="020B0603020203020204" pitchFamily="34" charset="0"/>
            </a:endParaRPr>
          </a:p>
        </p:txBody>
      </p:sp>
      <p:pic>
        <p:nvPicPr>
          <p:cNvPr id="4" name="Picture 3" descr="A picture containing plant, garden&#10;&#10;Description automatically generated">
            <a:extLst>
              <a:ext uri="{FF2B5EF4-FFF2-40B4-BE49-F238E27FC236}">
                <a16:creationId xmlns:a16="http://schemas.microsoft.com/office/drawing/2014/main" id="{6D490278-4948-49AE-97D0-F09012615540}"/>
              </a:ext>
            </a:extLst>
          </p:cNvPr>
          <p:cNvPicPr>
            <a:picLocks noChangeAspect="1"/>
          </p:cNvPicPr>
          <p:nvPr/>
        </p:nvPicPr>
        <p:blipFill rotWithShape="1">
          <a:blip r:embed="rId3">
            <a:extLst>
              <a:ext uri="{28A0092B-C50C-407E-A947-70E740481C1C}">
                <a14:useLocalDpi xmlns:a14="http://schemas.microsoft.com/office/drawing/2010/main" val="0"/>
              </a:ext>
            </a:extLst>
          </a:blip>
          <a:srcRect l="20117" r="21175"/>
          <a:stretch/>
        </p:blipFill>
        <p:spPr>
          <a:xfrm>
            <a:off x="477972" y="3265497"/>
            <a:ext cx="4016524" cy="2004352"/>
          </a:xfrm>
          <a:prstGeom prst="rect">
            <a:avLst/>
          </a:prstGeom>
        </p:spPr>
      </p:pic>
      <p:sp>
        <p:nvSpPr>
          <p:cNvPr id="5" name="Rectangle 4">
            <a:extLst>
              <a:ext uri="{FF2B5EF4-FFF2-40B4-BE49-F238E27FC236}">
                <a16:creationId xmlns:a16="http://schemas.microsoft.com/office/drawing/2014/main" id="{818A4FB0-8DE4-4660-A551-86740977784F}"/>
              </a:ext>
            </a:extLst>
          </p:cNvPr>
          <p:cNvSpPr/>
          <p:nvPr/>
        </p:nvSpPr>
        <p:spPr>
          <a:xfrm>
            <a:off x="0" y="6382138"/>
            <a:ext cx="12192000" cy="475861"/>
          </a:xfrm>
          <a:prstGeom prst="rect">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a:extLst>
              <a:ext uri="{FF2B5EF4-FFF2-40B4-BE49-F238E27FC236}">
                <a16:creationId xmlns:a16="http://schemas.microsoft.com/office/drawing/2014/main" id="{0D3E5232-0776-4D42-ABC8-638F71C4D64C}"/>
              </a:ext>
            </a:extLst>
          </p:cNvPr>
          <p:cNvPicPr>
            <a:picLocks noChangeAspect="1"/>
          </p:cNvPicPr>
          <p:nvPr/>
        </p:nvPicPr>
        <p:blipFill rotWithShape="1">
          <a:blip r:embed="rId4">
            <a:extLst>
              <a:ext uri="{28A0092B-C50C-407E-A947-70E740481C1C}">
                <a14:useLocalDpi xmlns:a14="http://schemas.microsoft.com/office/drawing/2010/main" val="0"/>
              </a:ext>
            </a:extLst>
          </a:blip>
          <a:srcRect l="4554" t="19260" r="4156" b="19029"/>
          <a:stretch/>
        </p:blipFill>
        <p:spPr>
          <a:xfrm>
            <a:off x="477972" y="1389573"/>
            <a:ext cx="4016523" cy="1527270"/>
          </a:xfrm>
          <a:prstGeom prst="rect">
            <a:avLst/>
          </a:prstGeom>
        </p:spPr>
      </p:pic>
    </p:spTree>
    <p:extLst>
      <p:ext uri="{BB962C8B-B14F-4D97-AF65-F5344CB8AC3E}">
        <p14:creationId xmlns:p14="http://schemas.microsoft.com/office/powerpoint/2010/main" val="3363334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0A0B3-80B1-4BA7-6B87-DBB6AD125DAF}"/>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9E664D64-17C7-1CD4-FF00-876824841481}"/>
              </a:ext>
            </a:extLst>
          </p:cNvPr>
          <p:cNvPicPr>
            <a:picLocks noChangeAspect="1"/>
          </p:cNvPicPr>
          <p:nvPr/>
        </p:nvPicPr>
        <p:blipFill rotWithShape="1">
          <a:blip r:embed="rId2">
            <a:extLst>
              <a:ext uri="{28A0092B-C50C-407E-A947-70E740481C1C}">
                <a14:useLocalDpi xmlns:a14="http://schemas.microsoft.com/office/drawing/2010/main" val="0"/>
              </a:ext>
            </a:extLst>
          </a:blip>
          <a:srcRect l="4554" t="19260" r="4156" b="19029"/>
          <a:stretch/>
        </p:blipFill>
        <p:spPr>
          <a:xfrm>
            <a:off x="7863840" y="4407616"/>
            <a:ext cx="3995928" cy="1519425"/>
          </a:xfrm>
          <a:prstGeom prst="rect">
            <a:avLst/>
          </a:prstGeom>
        </p:spPr>
      </p:pic>
      <p:sp>
        <p:nvSpPr>
          <p:cNvPr id="6" name="Rectangle 5">
            <a:extLst>
              <a:ext uri="{FF2B5EF4-FFF2-40B4-BE49-F238E27FC236}">
                <a16:creationId xmlns:a16="http://schemas.microsoft.com/office/drawing/2014/main" id="{7B48214E-C8E3-81A5-0785-DF3E7B770924}"/>
              </a:ext>
            </a:extLst>
          </p:cNvPr>
          <p:cNvSpPr/>
          <p:nvPr/>
        </p:nvSpPr>
        <p:spPr>
          <a:xfrm>
            <a:off x="0" y="6382138"/>
            <a:ext cx="12192000" cy="475861"/>
          </a:xfrm>
          <a:prstGeom prst="rect">
            <a:avLst/>
          </a:prstGeom>
          <a:solidFill>
            <a:srgbClr val="F7C9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a:extLst>
              <a:ext uri="{FF2B5EF4-FFF2-40B4-BE49-F238E27FC236}">
                <a16:creationId xmlns:a16="http://schemas.microsoft.com/office/drawing/2014/main" id="{3B9C17C4-6C97-292F-FB36-EA2B252EE3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2161" y="-1"/>
            <a:ext cx="4572000" cy="6858000"/>
          </a:xfrm>
          <a:prstGeom prst="rect">
            <a:avLst/>
          </a:prstGeom>
        </p:spPr>
      </p:pic>
    </p:spTree>
    <p:extLst>
      <p:ext uri="{BB962C8B-B14F-4D97-AF65-F5344CB8AC3E}">
        <p14:creationId xmlns:p14="http://schemas.microsoft.com/office/powerpoint/2010/main" val="1673575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A8E0471-AF45-46BB-A004-AFDB002C3C42}"/>
              </a:ext>
            </a:extLst>
          </p:cNvPr>
          <p:cNvSpPr>
            <a:spLocks noGrp="1"/>
          </p:cNvSpPr>
          <p:nvPr>
            <p:ph type="title"/>
          </p:nvPr>
        </p:nvSpPr>
        <p:spPr>
          <a:xfrm>
            <a:off x="640080" y="329184"/>
            <a:ext cx="6894576" cy="1783080"/>
          </a:xfrm>
        </p:spPr>
        <p:txBody>
          <a:bodyPr anchor="b">
            <a:normAutofit/>
          </a:bodyPr>
          <a:lstStyle/>
          <a:p>
            <a:r>
              <a:rPr lang="en-AU" sz="5400" b="1" dirty="0">
                <a:solidFill>
                  <a:srgbClr val="00205C"/>
                </a:solidFill>
                <a:latin typeface="Avenir LT Std 65 Medium"/>
              </a:rPr>
              <a:t>Earn, Learn &amp; Get Qualified</a:t>
            </a:r>
            <a:endParaRPr lang="en-AU" sz="5400" b="1" dirty="0">
              <a:solidFill>
                <a:srgbClr val="00205C"/>
              </a:solidFill>
              <a:latin typeface="Avenir LT Std 65 Medium"/>
              <a:cs typeface="Calibri"/>
            </a:endParaRPr>
          </a:p>
        </p:txBody>
      </p:sp>
      <p:sp>
        <p:nvSpPr>
          <p:cNvPr id="13" name="Content Placeholder 2">
            <a:extLst>
              <a:ext uri="{FF2B5EF4-FFF2-40B4-BE49-F238E27FC236}">
                <a16:creationId xmlns:a16="http://schemas.microsoft.com/office/drawing/2014/main" id="{725388C5-DF91-4FE1-A84E-37AA9FCC5F78}"/>
              </a:ext>
            </a:extLst>
          </p:cNvPr>
          <p:cNvSpPr>
            <a:spLocks noGrp="1"/>
          </p:cNvSpPr>
          <p:nvPr>
            <p:ph idx="1"/>
          </p:nvPr>
        </p:nvSpPr>
        <p:spPr>
          <a:xfrm>
            <a:off x="640080" y="2706624"/>
            <a:ext cx="6894576" cy="3483864"/>
          </a:xfrm>
        </p:spPr>
        <p:txBody>
          <a:bodyPr vert="horz" lIns="91440" tIns="45720" rIns="91440" bIns="45720" rtlCol="0">
            <a:normAutofit/>
          </a:bodyPr>
          <a:lstStyle/>
          <a:p>
            <a:r>
              <a:rPr lang="en-AU" sz="2200" dirty="0">
                <a:solidFill>
                  <a:srgbClr val="00205C"/>
                </a:solidFill>
                <a:latin typeface="Avenir LT Std 35 Light"/>
              </a:rPr>
              <a:t>Start a nationally recognised qualification (usually Certificate III)</a:t>
            </a:r>
          </a:p>
          <a:p>
            <a:r>
              <a:rPr lang="en-AU" sz="2200" dirty="0">
                <a:solidFill>
                  <a:srgbClr val="00205C"/>
                </a:solidFill>
                <a:latin typeface="Avenir LT Std 35 Light"/>
              </a:rPr>
              <a:t>Work part-time and earn a wage while at school</a:t>
            </a:r>
          </a:p>
          <a:p>
            <a:r>
              <a:rPr lang="en-AU" sz="2200" dirty="0">
                <a:solidFill>
                  <a:srgbClr val="00205C"/>
                </a:solidFill>
                <a:latin typeface="Avenir LT Std 35 Light"/>
              </a:rPr>
              <a:t>Combine school, training and paid work</a:t>
            </a:r>
          </a:p>
          <a:p>
            <a:r>
              <a:rPr lang="en-AU" sz="2200" dirty="0">
                <a:solidFill>
                  <a:srgbClr val="00205C"/>
                </a:solidFill>
                <a:latin typeface="Avenir LT Std 35 Light"/>
              </a:rPr>
              <a:t>Industry-based learning — great for future employment</a:t>
            </a:r>
          </a:p>
          <a:p>
            <a:r>
              <a:rPr lang="en-AU" sz="2200" dirty="0">
                <a:solidFill>
                  <a:srgbClr val="00205C"/>
                </a:solidFill>
                <a:latin typeface="Avenir LT Std 35 Light"/>
              </a:rPr>
              <a:t>May involve missing part or a full day of school (depending on industry)</a:t>
            </a:r>
          </a:p>
        </p:txBody>
      </p:sp>
      <p:pic>
        <p:nvPicPr>
          <p:cNvPr id="4" name="Picture 3" descr="A group of people wearing safety glasses and standing in a room&#10;&#10;AI-generated content may be incorrect.">
            <a:extLst>
              <a:ext uri="{FF2B5EF4-FFF2-40B4-BE49-F238E27FC236}">
                <a16:creationId xmlns:a16="http://schemas.microsoft.com/office/drawing/2014/main" id="{BD4ED26C-C7B6-66EE-7DEF-65321A88E1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3840" y="719476"/>
            <a:ext cx="4014216" cy="2649382"/>
          </a:xfrm>
          <a:prstGeom prst="rect">
            <a:avLst/>
          </a:prstGeom>
        </p:spPr>
      </p:pic>
      <p:pic>
        <p:nvPicPr>
          <p:cNvPr id="14" name="Picture 13" descr="A blue and yellow logo on a black background&#10;&#10;AI-generated content may be incorrect.">
            <a:extLst>
              <a:ext uri="{FF2B5EF4-FFF2-40B4-BE49-F238E27FC236}">
                <a16:creationId xmlns:a16="http://schemas.microsoft.com/office/drawing/2014/main" id="{EA6D4026-A52B-4433-970F-5C6122161828}"/>
              </a:ext>
            </a:extLst>
          </p:cNvPr>
          <p:cNvPicPr>
            <a:picLocks noChangeAspect="1"/>
          </p:cNvPicPr>
          <p:nvPr/>
        </p:nvPicPr>
        <p:blipFill rotWithShape="1">
          <a:blip r:embed="rId3">
            <a:extLst>
              <a:ext uri="{28A0092B-C50C-407E-A947-70E740481C1C}">
                <a14:useLocalDpi xmlns:a14="http://schemas.microsoft.com/office/drawing/2010/main" val="0"/>
              </a:ext>
            </a:extLst>
          </a:blip>
          <a:srcRect l="4554" t="19260" r="4156" b="19029"/>
          <a:stretch/>
        </p:blipFill>
        <p:spPr>
          <a:xfrm>
            <a:off x="7863840" y="4407616"/>
            <a:ext cx="3995928" cy="1519425"/>
          </a:xfrm>
          <a:prstGeom prst="rect">
            <a:avLst/>
          </a:prstGeom>
        </p:spPr>
      </p:pic>
      <p:sp>
        <p:nvSpPr>
          <p:cNvPr id="6" name="Rectangle 5">
            <a:extLst>
              <a:ext uri="{FF2B5EF4-FFF2-40B4-BE49-F238E27FC236}">
                <a16:creationId xmlns:a16="http://schemas.microsoft.com/office/drawing/2014/main" id="{39B701B3-AAF9-F935-B731-0F618B1B3E4D}"/>
              </a:ext>
            </a:extLst>
          </p:cNvPr>
          <p:cNvSpPr/>
          <p:nvPr/>
        </p:nvSpPr>
        <p:spPr>
          <a:xfrm>
            <a:off x="0" y="6382138"/>
            <a:ext cx="12192000" cy="475861"/>
          </a:xfrm>
          <a:prstGeom prst="rect">
            <a:avLst/>
          </a:prstGeom>
          <a:solidFill>
            <a:srgbClr val="F7C9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371899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8114B5A-14B8-4AA7-A730-5F44ED420500}"/>
              </a:ext>
            </a:extLst>
          </p:cNvPr>
          <p:cNvSpPr>
            <a:spLocks noGrp="1"/>
          </p:cNvSpPr>
          <p:nvPr>
            <p:ph type="title"/>
          </p:nvPr>
        </p:nvSpPr>
        <p:spPr>
          <a:xfrm>
            <a:off x="770735" y="910258"/>
            <a:ext cx="5010339" cy="1490360"/>
          </a:xfrm>
        </p:spPr>
        <p:txBody>
          <a:bodyPr vert="horz" lIns="91440" tIns="45720" rIns="91440" bIns="45720" rtlCol="0" anchor="t">
            <a:noAutofit/>
          </a:bodyPr>
          <a:lstStyle/>
          <a:p>
            <a:r>
              <a:rPr lang="en-US" sz="5400" b="1" dirty="0">
                <a:solidFill>
                  <a:srgbClr val="00205C"/>
                </a:solidFill>
              </a:rPr>
              <a:t>Next Steps &amp; Support Available</a:t>
            </a:r>
          </a:p>
        </p:txBody>
      </p:sp>
      <p:pic>
        <p:nvPicPr>
          <p:cNvPr id="4" name="Picture 3" descr="A black and blue logo with a check mark&#10;&#10;AI-generated content may be incorrect.">
            <a:extLst>
              <a:ext uri="{FF2B5EF4-FFF2-40B4-BE49-F238E27FC236}">
                <a16:creationId xmlns:a16="http://schemas.microsoft.com/office/drawing/2014/main" id="{C8FD4C15-B0E0-7668-B5A1-C20AADCAF4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123" y="2712103"/>
            <a:ext cx="1773292" cy="1556706"/>
          </a:xfrm>
          <a:prstGeom prst="rect">
            <a:avLst/>
          </a:prstGeom>
        </p:spPr>
      </p:pic>
      <p:pic>
        <p:nvPicPr>
          <p:cNvPr id="8" name="Picture 7" descr="A close-up of a logo&#10;&#10;AI-generated content may be incorrect.">
            <a:extLst>
              <a:ext uri="{FF2B5EF4-FFF2-40B4-BE49-F238E27FC236}">
                <a16:creationId xmlns:a16="http://schemas.microsoft.com/office/drawing/2014/main" id="{568CA8D8-8D82-7575-02CB-BEB4B663CF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905" y="3517520"/>
            <a:ext cx="2086912" cy="751288"/>
          </a:xfrm>
          <a:prstGeom prst="rect">
            <a:avLst/>
          </a:prstGeom>
        </p:spPr>
      </p:pic>
      <p:pic>
        <p:nvPicPr>
          <p:cNvPr id="14" name="Picture 13" descr="A blue and yellow logo on a black background&#10;&#10;AI-generated content may be incorrect.">
            <a:extLst>
              <a:ext uri="{FF2B5EF4-FFF2-40B4-BE49-F238E27FC236}">
                <a16:creationId xmlns:a16="http://schemas.microsoft.com/office/drawing/2014/main" id="{9177E020-B310-45F2-A56D-9CB6A55948DD}"/>
              </a:ext>
            </a:extLst>
          </p:cNvPr>
          <p:cNvPicPr>
            <a:picLocks noChangeAspect="1"/>
          </p:cNvPicPr>
          <p:nvPr/>
        </p:nvPicPr>
        <p:blipFill rotWithShape="1">
          <a:blip r:embed="rId4">
            <a:extLst>
              <a:ext uri="{28A0092B-C50C-407E-A947-70E740481C1C}">
                <a14:useLocalDpi xmlns:a14="http://schemas.microsoft.com/office/drawing/2010/main" val="0"/>
              </a:ext>
            </a:extLst>
          </a:blip>
          <a:srcRect l="4554" t="19260" r="4156" b="19029"/>
          <a:stretch/>
        </p:blipFill>
        <p:spPr>
          <a:xfrm>
            <a:off x="918505" y="4539297"/>
            <a:ext cx="2086910" cy="793533"/>
          </a:xfrm>
          <a:prstGeom prst="rect">
            <a:avLst/>
          </a:prstGeom>
        </p:spPr>
      </p:pic>
      <p:pic>
        <p:nvPicPr>
          <p:cNvPr id="10" name="Picture 9" descr="A black and white logo&#10;&#10;AI-generated content may be incorrect.">
            <a:extLst>
              <a:ext uri="{FF2B5EF4-FFF2-40B4-BE49-F238E27FC236}">
                <a16:creationId xmlns:a16="http://schemas.microsoft.com/office/drawing/2014/main" id="{51F95AD1-8C64-8EBD-1043-5146A4B99F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5906" y="4539295"/>
            <a:ext cx="2086912" cy="567834"/>
          </a:xfrm>
          <a:prstGeom prst="rect">
            <a:avLst/>
          </a:prstGeom>
        </p:spPr>
      </p:pic>
      <p:sp>
        <p:nvSpPr>
          <p:cNvPr id="7" name="Subtitle 2">
            <a:extLst>
              <a:ext uri="{FF2B5EF4-FFF2-40B4-BE49-F238E27FC236}">
                <a16:creationId xmlns:a16="http://schemas.microsoft.com/office/drawing/2014/main" id="{1B908B0D-07E0-4246-BE4B-EBDCDE99B600}"/>
              </a:ext>
            </a:extLst>
          </p:cNvPr>
          <p:cNvSpPr txBox="1">
            <a:spLocks/>
          </p:cNvSpPr>
          <p:nvPr/>
        </p:nvSpPr>
        <p:spPr>
          <a:xfrm>
            <a:off x="6095999" y="1035843"/>
            <a:ext cx="5219701" cy="48648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solidFill>
                  <a:srgbClr val="00205C"/>
                </a:solidFill>
              </a:rPr>
              <a:t>Interested in TAFE Tasters, Work Experience or a SAT?</a:t>
            </a:r>
          </a:p>
          <a:p>
            <a:pPr lvl="1"/>
            <a:r>
              <a:rPr lang="en-US" sz="2200" dirty="0">
                <a:solidFill>
                  <a:srgbClr val="00205C"/>
                </a:solidFill>
              </a:rPr>
              <a:t>Speak with Yvette Fitzpatrick (</a:t>
            </a:r>
            <a:r>
              <a:rPr lang="en-US" sz="2200" dirty="0">
                <a:solidFill>
                  <a:srgbClr val="00205C"/>
                </a:solidFill>
                <a:hlinkClick r:id="rId6"/>
              </a:rPr>
              <a:t>yfitz0@eq.edu.au</a:t>
            </a:r>
            <a:r>
              <a:rPr lang="en-US" sz="2200" dirty="0">
                <a:solidFill>
                  <a:srgbClr val="00205C"/>
                </a:solidFill>
              </a:rPr>
              <a:t> or 55540374) or visit our school website</a:t>
            </a:r>
          </a:p>
          <a:p>
            <a:r>
              <a:rPr lang="en-US" sz="2200" dirty="0">
                <a:solidFill>
                  <a:srgbClr val="00205C"/>
                </a:solidFill>
              </a:rPr>
              <a:t>Meet RTOs and training providers tonight</a:t>
            </a:r>
          </a:p>
          <a:p>
            <a:r>
              <a:rPr lang="en-US" sz="2200" dirty="0">
                <a:solidFill>
                  <a:srgbClr val="00205C"/>
                </a:solidFill>
              </a:rPr>
              <a:t>Representatives from:</a:t>
            </a:r>
          </a:p>
          <a:p>
            <a:pPr lvl="1"/>
            <a:r>
              <a:rPr lang="en-US" sz="2200" dirty="0">
                <a:solidFill>
                  <a:srgbClr val="00205C"/>
                </a:solidFill>
              </a:rPr>
              <a:t>MAS National</a:t>
            </a:r>
          </a:p>
          <a:p>
            <a:pPr lvl="1"/>
            <a:r>
              <a:rPr lang="en-US" sz="2200" dirty="0">
                <a:solidFill>
                  <a:srgbClr val="00205C"/>
                </a:solidFill>
              </a:rPr>
              <a:t>MEGT</a:t>
            </a:r>
          </a:p>
          <a:p>
            <a:pPr lvl="1"/>
            <a:r>
              <a:rPr lang="en-US" sz="2200" dirty="0">
                <a:solidFill>
                  <a:srgbClr val="00205C"/>
                </a:solidFill>
              </a:rPr>
              <a:t>BUSY at Work</a:t>
            </a:r>
          </a:p>
          <a:p>
            <a:pPr marL="457200" lvl="1" indent="0">
              <a:buNone/>
            </a:pPr>
            <a:r>
              <a:rPr lang="en-US" sz="2200" dirty="0">
                <a:solidFill>
                  <a:srgbClr val="00205C"/>
                </a:solidFill>
              </a:rPr>
              <a:t>    are available to discuss SATs</a:t>
            </a:r>
          </a:p>
          <a:p>
            <a:r>
              <a:rPr lang="en-US" sz="2200" dirty="0">
                <a:solidFill>
                  <a:srgbClr val="00205C"/>
                </a:solidFill>
              </a:rPr>
              <a:t>Let’s help your student make confident, informed choices for 2027 and beyond</a:t>
            </a:r>
          </a:p>
        </p:txBody>
      </p:sp>
      <p:sp>
        <p:nvSpPr>
          <p:cNvPr id="6" name="Rectangle 5">
            <a:extLst>
              <a:ext uri="{FF2B5EF4-FFF2-40B4-BE49-F238E27FC236}">
                <a16:creationId xmlns:a16="http://schemas.microsoft.com/office/drawing/2014/main" id="{39B701B3-AAF9-F935-B731-0F618B1B3E4D}"/>
              </a:ext>
            </a:extLst>
          </p:cNvPr>
          <p:cNvSpPr/>
          <p:nvPr/>
        </p:nvSpPr>
        <p:spPr>
          <a:xfrm>
            <a:off x="0" y="6382138"/>
            <a:ext cx="12192000" cy="475861"/>
          </a:xfrm>
          <a:prstGeom prst="rect">
            <a:avLst/>
          </a:prstGeom>
          <a:solidFill>
            <a:srgbClr val="2E4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213880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B701B3-AAF9-F935-B731-0F618B1B3E4D}"/>
              </a:ext>
            </a:extLst>
          </p:cNvPr>
          <p:cNvSpPr/>
          <p:nvPr/>
        </p:nvSpPr>
        <p:spPr>
          <a:xfrm>
            <a:off x="0" y="6382138"/>
            <a:ext cx="12192000" cy="475861"/>
          </a:xfrm>
          <a:prstGeom prst="rect">
            <a:avLst/>
          </a:prstGeom>
          <a:solidFill>
            <a:srgbClr val="F7C9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1">
            <a:extLst>
              <a:ext uri="{FF2B5EF4-FFF2-40B4-BE49-F238E27FC236}">
                <a16:creationId xmlns:a16="http://schemas.microsoft.com/office/drawing/2014/main" id="{5A8E0471-AF45-46BB-A004-AFDB002C3C42}"/>
              </a:ext>
            </a:extLst>
          </p:cNvPr>
          <p:cNvSpPr>
            <a:spLocks noGrp="1"/>
          </p:cNvSpPr>
          <p:nvPr>
            <p:ph type="title"/>
          </p:nvPr>
        </p:nvSpPr>
        <p:spPr>
          <a:xfrm>
            <a:off x="589626" y="344083"/>
            <a:ext cx="8225900" cy="1325563"/>
          </a:xfrm>
        </p:spPr>
        <p:txBody>
          <a:bodyPr/>
          <a:lstStyle/>
          <a:p>
            <a:r>
              <a:rPr lang="en-AU" sz="4400" b="1" dirty="0">
                <a:solidFill>
                  <a:srgbClr val="00205C"/>
                </a:solidFill>
                <a:latin typeface="Avenir LT Std 65 Medium"/>
              </a:rPr>
              <a:t>Student </a:t>
            </a:r>
            <a:r>
              <a:rPr lang="en-AU" b="1" dirty="0">
                <a:solidFill>
                  <a:srgbClr val="00205C"/>
                </a:solidFill>
                <a:latin typeface="Avenir LT Std 65 Medium"/>
              </a:rPr>
              <a:t>Expectations</a:t>
            </a:r>
            <a:endParaRPr lang="en-AU" sz="4400" b="1" dirty="0">
              <a:solidFill>
                <a:srgbClr val="00205C"/>
              </a:solidFill>
              <a:latin typeface="Avenir LT Std 65 Medium"/>
              <a:cs typeface="Calibri"/>
            </a:endParaRPr>
          </a:p>
        </p:txBody>
      </p:sp>
      <p:sp>
        <p:nvSpPr>
          <p:cNvPr id="13" name="Content Placeholder 2">
            <a:extLst>
              <a:ext uri="{FF2B5EF4-FFF2-40B4-BE49-F238E27FC236}">
                <a16:creationId xmlns:a16="http://schemas.microsoft.com/office/drawing/2014/main" id="{725388C5-DF91-4FE1-A84E-37AA9FCC5F78}"/>
              </a:ext>
            </a:extLst>
          </p:cNvPr>
          <p:cNvSpPr>
            <a:spLocks noGrp="1"/>
          </p:cNvSpPr>
          <p:nvPr>
            <p:ph idx="1"/>
          </p:nvPr>
        </p:nvSpPr>
        <p:spPr>
          <a:xfrm>
            <a:off x="589626" y="1891611"/>
            <a:ext cx="10515600" cy="4351907"/>
          </a:xfrm>
        </p:spPr>
        <p:txBody>
          <a:bodyPr vert="horz" lIns="91440" tIns="45720" rIns="91440" bIns="45720" rtlCol="0" anchor="t">
            <a:normAutofit/>
          </a:bodyPr>
          <a:lstStyle/>
          <a:p>
            <a:r>
              <a:rPr lang="en-AU" dirty="0">
                <a:solidFill>
                  <a:srgbClr val="00205C"/>
                </a:solidFill>
                <a:latin typeface="Avenir LT Std 35 Light"/>
              </a:rPr>
              <a:t>Attendance is a key indicator for success</a:t>
            </a:r>
          </a:p>
          <a:p>
            <a:pPr lvl="1"/>
            <a:r>
              <a:rPr lang="en-AU" dirty="0">
                <a:solidFill>
                  <a:srgbClr val="00205C"/>
                </a:solidFill>
                <a:latin typeface="Avenir LT Std 35 Light"/>
              </a:rPr>
              <a:t>Students should aim to meet the school target of 95%</a:t>
            </a:r>
            <a:endParaRPr lang="en-AU" dirty="0">
              <a:solidFill>
                <a:srgbClr val="000000"/>
              </a:solidFill>
              <a:latin typeface="Avenir LT Std 35 Light"/>
              <a:cs typeface="Calibri" panose="020F0502020204030204"/>
            </a:endParaRPr>
          </a:p>
          <a:p>
            <a:endParaRPr lang="en-AU" dirty="0">
              <a:solidFill>
                <a:srgbClr val="00205C"/>
              </a:solidFill>
              <a:latin typeface="Avenir LT Std 35 Light"/>
              <a:cs typeface="Calibri"/>
            </a:endParaRPr>
          </a:p>
          <a:p>
            <a:r>
              <a:rPr lang="en-AU" dirty="0">
                <a:solidFill>
                  <a:srgbClr val="00205C"/>
                </a:solidFill>
                <a:latin typeface="Avenir LT Std 35 Light"/>
                <a:cs typeface="Calibri"/>
              </a:rPr>
              <a:t>Engaged in all lessons, complete all class work and</a:t>
            </a:r>
          </a:p>
          <a:p>
            <a:pPr marL="0" indent="0">
              <a:buNone/>
            </a:pPr>
            <a:r>
              <a:rPr lang="en-AU" dirty="0">
                <a:solidFill>
                  <a:srgbClr val="00205C"/>
                </a:solidFill>
                <a:latin typeface="Avenir LT Std 35 Light"/>
                <a:cs typeface="Calibri"/>
              </a:rPr>
              <a:t>submit all assessment items by the due date</a:t>
            </a:r>
          </a:p>
          <a:p>
            <a:endParaRPr lang="en-AU" dirty="0">
              <a:solidFill>
                <a:srgbClr val="00205C"/>
              </a:solidFill>
              <a:latin typeface="Avenir LT Std 35 Light"/>
              <a:cs typeface="Calibri"/>
            </a:endParaRPr>
          </a:p>
          <a:p>
            <a:r>
              <a:rPr lang="en-AU" dirty="0">
                <a:solidFill>
                  <a:srgbClr val="002060"/>
                </a:solidFill>
                <a:latin typeface="Avenir LT Std 35 Light"/>
                <a:cs typeface="Calibri"/>
              </a:rPr>
              <a:t>Apply for AARA for any assessment modifications,</a:t>
            </a:r>
          </a:p>
          <a:p>
            <a:pPr marL="0" indent="0">
              <a:buNone/>
            </a:pPr>
            <a:r>
              <a:rPr lang="en-AU" dirty="0">
                <a:solidFill>
                  <a:srgbClr val="002060"/>
                </a:solidFill>
                <a:latin typeface="Avenir LT Std 35 Light"/>
                <a:cs typeface="Calibri"/>
              </a:rPr>
              <a:t>early submissions and/or extensions</a:t>
            </a:r>
            <a:endParaRPr lang="en-AU" dirty="0">
              <a:solidFill>
                <a:srgbClr val="002060"/>
              </a:solidFill>
              <a:latin typeface="Avenir LT Std 35 Light"/>
            </a:endParaRPr>
          </a:p>
        </p:txBody>
      </p:sp>
      <p:pic>
        <p:nvPicPr>
          <p:cNvPr id="14" name="Picture 13">
            <a:extLst>
              <a:ext uri="{FF2B5EF4-FFF2-40B4-BE49-F238E27FC236}">
                <a16:creationId xmlns:a16="http://schemas.microsoft.com/office/drawing/2014/main" id="{EA6D4026-A52B-4433-970F-5C6122161828}"/>
              </a:ext>
            </a:extLst>
          </p:cNvPr>
          <p:cNvPicPr>
            <a:picLocks noChangeAspect="1"/>
          </p:cNvPicPr>
          <p:nvPr/>
        </p:nvPicPr>
        <p:blipFill rotWithShape="1">
          <a:blip r:embed="rId2">
            <a:extLst>
              <a:ext uri="{28A0092B-C50C-407E-A947-70E740481C1C}">
                <a14:useLocalDpi xmlns:a14="http://schemas.microsoft.com/office/drawing/2010/main" val="0"/>
              </a:ext>
            </a:extLst>
          </a:blip>
          <a:srcRect l="4554" t="19260" r="4156" b="19029"/>
          <a:stretch/>
        </p:blipFill>
        <p:spPr>
          <a:xfrm>
            <a:off x="9118242" y="141644"/>
            <a:ext cx="2949471" cy="1121527"/>
          </a:xfrm>
          <a:prstGeom prst="rect">
            <a:avLst/>
          </a:prstGeom>
        </p:spPr>
      </p:pic>
      <p:pic>
        <p:nvPicPr>
          <p:cNvPr id="3" name="Picture 2">
            <a:extLst>
              <a:ext uri="{FF2B5EF4-FFF2-40B4-BE49-F238E27FC236}">
                <a16:creationId xmlns:a16="http://schemas.microsoft.com/office/drawing/2014/main" id="{076F9F14-AAA8-46EE-ADCC-B6CC9DCC6283}"/>
              </a:ext>
            </a:extLst>
          </p:cNvPr>
          <p:cNvPicPr>
            <a:picLocks noChangeAspect="1"/>
          </p:cNvPicPr>
          <p:nvPr/>
        </p:nvPicPr>
        <p:blipFill>
          <a:blip r:embed="rId3"/>
          <a:stretch>
            <a:fillRect/>
          </a:stretch>
        </p:blipFill>
        <p:spPr>
          <a:xfrm>
            <a:off x="8275478" y="2908376"/>
            <a:ext cx="3600450" cy="2924175"/>
          </a:xfrm>
          <a:prstGeom prst="rect">
            <a:avLst/>
          </a:prstGeom>
        </p:spPr>
      </p:pic>
      <p:pic>
        <p:nvPicPr>
          <p:cNvPr id="2" name="Picture 1">
            <a:extLst>
              <a:ext uri="{FF2B5EF4-FFF2-40B4-BE49-F238E27FC236}">
                <a16:creationId xmlns:a16="http://schemas.microsoft.com/office/drawing/2014/main" id="{0047BD85-6A4C-BBFA-35E2-449D06A030E6}"/>
              </a:ext>
            </a:extLst>
          </p:cNvPr>
          <p:cNvPicPr>
            <a:picLocks noChangeAspect="1"/>
          </p:cNvPicPr>
          <p:nvPr/>
        </p:nvPicPr>
        <p:blipFill>
          <a:blip r:embed="rId4"/>
          <a:stretch>
            <a:fillRect/>
          </a:stretch>
        </p:blipFill>
        <p:spPr>
          <a:xfrm>
            <a:off x="8652903" y="1669646"/>
            <a:ext cx="2949471" cy="1198124"/>
          </a:xfrm>
          <a:prstGeom prst="rect">
            <a:avLst/>
          </a:prstGeom>
        </p:spPr>
      </p:pic>
    </p:spTree>
    <p:extLst>
      <p:ext uri="{BB962C8B-B14F-4D97-AF65-F5344CB8AC3E}">
        <p14:creationId xmlns:p14="http://schemas.microsoft.com/office/powerpoint/2010/main" val="646878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B701B3-AAF9-F935-B731-0F618B1B3E4D}"/>
              </a:ext>
            </a:extLst>
          </p:cNvPr>
          <p:cNvSpPr/>
          <p:nvPr/>
        </p:nvSpPr>
        <p:spPr>
          <a:xfrm>
            <a:off x="0" y="6382138"/>
            <a:ext cx="12192000" cy="475861"/>
          </a:xfrm>
          <a:prstGeom prst="rect">
            <a:avLst/>
          </a:prstGeom>
          <a:solidFill>
            <a:srgbClr val="F7C9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1">
            <a:extLst>
              <a:ext uri="{FF2B5EF4-FFF2-40B4-BE49-F238E27FC236}">
                <a16:creationId xmlns:a16="http://schemas.microsoft.com/office/drawing/2014/main" id="{5A8E0471-AF45-46BB-A004-AFDB002C3C42}"/>
              </a:ext>
            </a:extLst>
          </p:cNvPr>
          <p:cNvSpPr>
            <a:spLocks noGrp="1"/>
          </p:cNvSpPr>
          <p:nvPr>
            <p:ph type="title"/>
          </p:nvPr>
        </p:nvSpPr>
        <p:spPr>
          <a:xfrm>
            <a:off x="589626" y="76228"/>
            <a:ext cx="8225900" cy="1325563"/>
          </a:xfrm>
        </p:spPr>
        <p:txBody>
          <a:bodyPr/>
          <a:lstStyle/>
          <a:p>
            <a:r>
              <a:rPr lang="en-AU" sz="4400" b="1" dirty="0">
                <a:solidFill>
                  <a:srgbClr val="00205C"/>
                </a:solidFill>
                <a:latin typeface="Avenir LT Std 65 Medium" panose="020B0603020203020204" pitchFamily="34" charset="0"/>
              </a:rPr>
              <a:t>Year 10 Subjects</a:t>
            </a:r>
          </a:p>
        </p:txBody>
      </p:sp>
      <p:pic>
        <p:nvPicPr>
          <p:cNvPr id="4" name="Picture 3">
            <a:extLst>
              <a:ext uri="{FF2B5EF4-FFF2-40B4-BE49-F238E27FC236}">
                <a16:creationId xmlns:a16="http://schemas.microsoft.com/office/drawing/2014/main" id="{83E45A2C-29B7-436E-B9DB-BC51AE7FB247}"/>
              </a:ext>
            </a:extLst>
          </p:cNvPr>
          <p:cNvPicPr>
            <a:picLocks noChangeAspect="1"/>
          </p:cNvPicPr>
          <p:nvPr/>
        </p:nvPicPr>
        <p:blipFill>
          <a:blip r:embed="rId2"/>
          <a:stretch>
            <a:fillRect/>
          </a:stretch>
        </p:blipFill>
        <p:spPr>
          <a:xfrm>
            <a:off x="443383" y="1047964"/>
            <a:ext cx="4587834" cy="5188449"/>
          </a:xfrm>
          <a:prstGeom prst="rect">
            <a:avLst/>
          </a:prstGeom>
        </p:spPr>
      </p:pic>
      <p:sp>
        <p:nvSpPr>
          <p:cNvPr id="9" name="Arrow: Right 8">
            <a:extLst>
              <a:ext uri="{FF2B5EF4-FFF2-40B4-BE49-F238E27FC236}">
                <a16:creationId xmlns:a16="http://schemas.microsoft.com/office/drawing/2014/main" id="{465EAEFC-D7A2-4DA5-B18D-B2DACBC25C22}"/>
              </a:ext>
            </a:extLst>
          </p:cNvPr>
          <p:cNvSpPr/>
          <p:nvPr/>
        </p:nvSpPr>
        <p:spPr>
          <a:xfrm>
            <a:off x="4089115" y="3873357"/>
            <a:ext cx="1243173" cy="3287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a:extLst>
              <a:ext uri="{FF2B5EF4-FFF2-40B4-BE49-F238E27FC236}">
                <a16:creationId xmlns:a16="http://schemas.microsoft.com/office/drawing/2014/main" id="{60CD7C23-A461-6A53-F68B-9E71AC70E9E1}"/>
              </a:ext>
            </a:extLst>
          </p:cNvPr>
          <p:cNvPicPr>
            <a:picLocks noChangeAspect="1"/>
          </p:cNvPicPr>
          <p:nvPr/>
        </p:nvPicPr>
        <p:blipFill>
          <a:blip r:embed="rId3"/>
          <a:stretch>
            <a:fillRect/>
          </a:stretch>
        </p:blipFill>
        <p:spPr>
          <a:xfrm>
            <a:off x="5518947" y="961393"/>
            <a:ext cx="6229670" cy="4807197"/>
          </a:xfrm>
          <a:prstGeom prst="rect">
            <a:avLst/>
          </a:prstGeom>
        </p:spPr>
      </p:pic>
    </p:spTree>
    <p:extLst>
      <p:ext uri="{BB962C8B-B14F-4D97-AF65-F5344CB8AC3E}">
        <p14:creationId xmlns:p14="http://schemas.microsoft.com/office/powerpoint/2010/main" val="3697281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B701B3-AAF9-F935-B731-0F618B1B3E4D}"/>
              </a:ext>
            </a:extLst>
          </p:cNvPr>
          <p:cNvSpPr/>
          <p:nvPr/>
        </p:nvSpPr>
        <p:spPr>
          <a:xfrm>
            <a:off x="0" y="6382138"/>
            <a:ext cx="12192000" cy="475861"/>
          </a:xfrm>
          <a:prstGeom prst="rect">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a:extLst>
              <a:ext uri="{FF2B5EF4-FFF2-40B4-BE49-F238E27FC236}">
                <a16:creationId xmlns:a16="http://schemas.microsoft.com/office/drawing/2014/main" id="{599368DD-9B19-40F4-9B14-70E466FEF097}"/>
              </a:ext>
            </a:extLst>
          </p:cNvPr>
          <p:cNvPicPr>
            <a:picLocks noChangeAspect="1"/>
          </p:cNvPicPr>
          <p:nvPr/>
        </p:nvPicPr>
        <p:blipFill rotWithShape="1">
          <a:blip r:embed="rId3">
            <a:extLst>
              <a:ext uri="{28A0092B-C50C-407E-A947-70E740481C1C}">
                <a14:useLocalDpi xmlns:a14="http://schemas.microsoft.com/office/drawing/2010/main" val="0"/>
              </a:ext>
            </a:extLst>
          </a:blip>
          <a:srcRect l="4554" t="19260" r="4156" b="19029"/>
          <a:stretch/>
        </p:blipFill>
        <p:spPr>
          <a:xfrm>
            <a:off x="9118242" y="141644"/>
            <a:ext cx="2949471" cy="1121527"/>
          </a:xfrm>
          <a:prstGeom prst="rect">
            <a:avLst/>
          </a:prstGeom>
        </p:spPr>
      </p:pic>
      <p:sp>
        <p:nvSpPr>
          <p:cNvPr id="10" name="Title 9">
            <a:extLst>
              <a:ext uri="{FF2B5EF4-FFF2-40B4-BE49-F238E27FC236}">
                <a16:creationId xmlns:a16="http://schemas.microsoft.com/office/drawing/2014/main" id="{701E2DE6-4DEC-484B-01F5-C832896D9CA4}"/>
              </a:ext>
            </a:extLst>
          </p:cNvPr>
          <p:cNvSpPr>
            <a:spLocks noGrp="1"/>
          </p:cNvSpPr>
          <p:nvPr>
            <p:ph type="title"/>
          </p:nvPr>
        </p:nvSpPr>
        <p:spPr/>
        <p:txBody>
          <a:bodyPr>
            <a:normAutofit fontScale="90000"/>
          </a:bodyPr>
          <a:lstStyle/>
          <a:p>
            <a:pPr marL="0" marR="0" lvl="0" indent="0" defTabSz="914400" rtl="0" eaLnBrk="0" fontAlgn="base" latinLnBrk="0" hangingPunct="0">
              <a:lnSpc>
                <a:spcPct val="100000"/>
              </a:lnSpc>
              <a:spcBef>
                <a:spcPct val="0"/>
              </a:spcBef>
              <a:spcAft>
                <a:spcPct val="0"/>
              </a:spcAft>
              <a:tabLst/>
            </a:pPr>
            <a:r>
              <a:rPr kumimoji="0" lang="en-US" altLang="en-US" sz="4400" b="1" i="0" u="none" strike="noStrike" cap="none" normalizeH="0" baseline="0" dirty="0">
                <a:ln>
                  <a:noFill/>
                </a:ln>
                <a:solidFill>
                  <a:srgbClr val="17365D"/>
                </a:solidFill>
                <a:effectLst/>
                <a:latin typeface="Calibri" panose="020F0502020204030204" pitchFamily="34" charset="0"/>
                <a:ea typeface="MS Gothic" panose="020B0609070205080204" pitchFamily="49" charset="-128"/>
                <a:cs typeface="Times New Roman" panose="02020603050405020304" pitchFamily="18" charset="0"/>
              </a:rPr>
              <a:t>Year 10 Subjects</a:t>
            </a:r>
            <a:br>
              <a:rPr kumimoji="0" lang="en-AU" altLang="en-US" sz="1600" b="0" i="0" u="none" strike="noStrike" cap="none" normalizeH="0" baseline="0" dirty="0">
                <a:ln>
                  <a:noFill/>
                </a:ln>
                <a:solidFill>
                  <a:schemeClr val="tx1"/>
                </a:solidFill>
                <a:effectLst/>
              </a:rPr>
            </a:br>
            <a:r>
              <a:rPr kumimoji="0" lang="en-US" altLang="en-US" sz="4400" b="0" i="0" u="none" strike="noStrike" cap="none" normalizeH="0" baseline="0" dirty="0">
                <a:ln>
                  <a:noFill/>
                </a:ln>
                <a:solidFill>
                  <a:srgbClr val="17365D"/>
                </a:solidFill>
                <a:effectLst/>
                <a:latin typeface="Calibri" panose="020F0502020204030204" pitchFamily="34" charset="0"/>
                <a:ea typeface="MS Gothic" panose="020B0609070205080204" pitchFamily="49" charset="-128"/>
                <a:cs typeface="Times New Roman" panose="02020603050405020304" pitchFamily="18" charset="0"/>
              </a:rPr>
              <a:t>Literacy and Numeracy Requirements</a:t>
            </a:r>
            <a:endParaRPr lang="en-AU" dirty="0"/>
          </a:p>
        </p:txBody>
      </p:sp>
      <p:pic>
        <p:nvPicPr>
          <p:cNvPr id="15" name="Content Placeholder 14">
            <a:extLst>
              <a:ext uri="{FF2B5EF4-FFF2-40B4-BE49-F238E27FC236}">
                <a16:creationId xmlns:a16="http://schemas.microsoft.com/office/drawing/2014/main" id="{6E07AE27-C29B-BA3A-1C00-4F59CBFFD8AD}"/>
              </a:ext>
            </a:extLst>
          </p:cNvPr>
          <p:cNvPicPr>
            <a:picLocks noGrp="1" noChangeAspect="1"/>
          </p:cNvPicPr>
          <p:nvPr>
            <p:ph idx="1"/>
          </p:nvPr>
        </p:nvPicPr>
        <p:blipFill>
          <a:blip r:embed="rId4"/>
          <a:stretch>
            <a:fillRect/>
          </a:stretch>
        </p:blipFill>
        <p:spPr>
          <a:xfrm>
            <a:off x="1198391" y="1863337"/>
            <a:ext cx="6106036" cy="4346151"/>
          </a:xfrm>
        </p:spPr>
      </p:pic>
      <p:sp>
        <p:nvSpPr>
          <p:cNvPr id="12" name="Rectangle 2">
            <a:extLst>
              <a:ext uri="{FF2B5EF4-FFF2-40B4-BE49-F238E27FC236}">
                <a16:creationId xmlns:a16="http://schemas.microsoft.com/office/drawing/2014/main" id="{5B1F272E-64A0-D1AC-A70F-5920B77A117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16" name="Picture 8" descr="Student Data Analytics | TrackEd | Queensland">
            <a:extLst>
              <a:ext uri="{FF2B5EF4-FFF2-40B4-BE49-F238E27FC236}">
                <a16:creationId xmlns:a16="http://schemas.microsoft.com/office/drawing/2014/main" id="{DCF021C5-D943-4F8C-C6D6-294757B4A9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3856" y="1809024"/>
            <a:ext cx="2699753" cy="269975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B7EE6C0-C0C7-4201-EF75-095531459611}"/>
              </a:ext>
            </a:extLst>
          </p:cNvPr>
          <p:cNvSpPr txBox="1"/>
          <p:nvPr/>
        </p:nvSpPr>
        <p:spPr>
          <a:xfrm>
            <a:off x="8110728" y="4036412"/>
            <a:ext cx="3364992" cy="646331"/>
          </a:xfrm>
          <a:prstGeom prst="rect">
            <a:avLst/>
          </a:prstGeom>
          <a:noFill/>
        </p:spPr>
        <p:txBody>
          <a:bodyPr wrap="square" rtlCol="0">
            <a:spAutoFit/>
          </a:bodyPr>
          <a:lstStyle/>
          <a:p>
            <a:pPr algn="ctr"/>
            <a:r>
              <a:rPr lang="en-AU" b="1" dirty="0"/>
              <a:t>In Term 3, evaluate your </a:t>
            </a:r>
            <a:r>
              <a:rPr lang="en-AU" b="1" dirty="0" err="1"/>
              <a:t>TrackEd</a:t>
            </a:r>
            <a:r>
              <a:rPr lang="en-AU" b="1" dirty="0"/>
              <a:t> Profile – be realistic.</a:t>
            </a:r>
          </a:p>
        </p:txBody>
      </p:sp>
    </p:spTree>
    <p:extLst>
      <p:ext uri="{BB962C8B-B14F-4D97-AF65-F5344CB8AC3E}">
        <p14:creationId xmlns:p14="http://schemas.microsoft.com/office/powerpoint/2010/main" val="2784636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177E020-B310-45F2-A56D-9CB6A55948DD}"/>
              </a:ext>
            </a:extLst>
          </p:cNvPr>
          <p:cNvPicPr>
            <a:picLocks noChangeAspect="1"/>
          </p:cNvPicPr>
          <p:nvPr/>
        </p:nvPicPr>
        <p:blipFill rotWithShape="1">
          <a:blip r:embed="rId2">
            <a:extLst>
              <a:ext uri="{28A0092B-C50C-407E-A947-70E740481C1C}">
                <a14:useLocalDpi xmlns:a14="http://schemas.microsoft.com/office/drawing/2010/main" val="0"/>
              </a:ext>
            </a:extLst>
          </a:blip>
          <a:srcRect l="4554" t="19260" r="4156" b="19029"/>
          <a:stretch/>
        </p:blipFill>
        <p:spPr>
          <a:xfrm>
            <a:off x="9118242" y="141644"/>
            <a:ext cx="2949471" cy="1121527"/>
          </a:xfrm>
          <a:prstGeom prst="rect">
            <a:avLst/>
          </a:prstGeom>
        </p:spPr>
      </p:pic>
      <p:sp>
        <p:nvSpPr>
          <p:cNvPr id="17" name="Title 1">
            <a:extLst>
              <a:ext uri="{FF2B5EF4-FFF2-40B4-BE49-F238E27FC236}">
                <a16:creationId xmlns:a16="http://schemas.microsoft.com/office/drawing/2014/main" id="{D8114B5A-14B8-4AA7-A730-5F44ED420500}"/>
              </a:ext>
            </a:extLst>
          </p:cNvPr>
          <p:cNvSpPr>
            <a:spLocks noGrp="1"/>
          </p:cNvSpPr>
          <p:nvPr>
            <p:ph type="title"/>
          </p:nvPr>
        </p:nvSpPr>
        <p:spPr>
          <a:xfrm>
            <a:off x="589626" y="76228"/>
            <a:ext cx="10515600" cy="1325563"/>
          </a:xfrm>
        </p:spPr>
        <p:txBody>
          <a:bodyPr/>
          <a:lstStyle/>
          <a:p>
            <a:r>
              <a:rPr lang="en-AU" b="1" dirty="0">
                <a:solidFill>
                  <a:srgbClr val="00205C"/>
                </a:solidFill>
                <a:latin typeface="Segoe UI"/>
                <a:cs typeface="Segoe UI"/>
              </a:rPr>
              <a:t>Final Words</a:t>
            </a:r>
            <a:endParaRPr lang="en-US" b="1" dirty="0"/>
          </a:p>
        </p:txBody>
      </p:sp>
      <p:sp>
        <p:nvSpPr>
          <p:cNvPr id="7" name="Subtitle 2">
            <a:extLst>
              <a:ext uri="{FF2B5EF4-FFF2-40B4-BE49-F238E27FC236}">
                <a16:creationId xmlns:a16="http://schemas.microsoft.com/office/drawing/2014/main" id="{1B908B0D-07E0-4246-BE4B-EBDCDE99B600}"/>
              </a:ext>
            </a:extLst>
          </p:cNvPr>
          <p:cNvSpPr txBox="1">
            <a:spLocks/>
          </p:cNvSpPr>
          <p:nvPr/>
        </p:nvSpPr>
        <p:spPr>
          <a:xfrm>
            <a:off x="589627" y="1328587"/>
            <a:ext cx="11012748" cy="505355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fontAlgn="base">
              <a:buNone/>
            </a:pPr>
            <a:r>
              <a:rPr lang="en-AU" sz="3200" b="0" i="0" u="none" strike="noStrike">
                <a:solidFill>
                  <a:srgbClr val="00205C"/>
                </a:solidFill>
                <a:effectLst/>
                <a:latin typeface="Avenir LT Std 35 Light"/>
              </a:rPr>
              <a:t> </a:t>
            </a:r>
            <a:r>
              <a:rPr lang="en-AU" sz="3200" b="0" i="0">
                <a:solidFill>
                  <a:srgbClr val="00205C"/>
                </a:solidFill>
                <a:effectLst/>
                <a:latin typeface="Avenir LT Std 35 Light"/>
              </a:rPr>
              <a:t>​</a:t>
            </a:r>
            <a:endParaRPr lang="en-AU" sz="3200" b="0" i="0">
              <a:solidFill>
                <a:srgbClr val="000000"/>
              </a:solidFill>
              <a:effectLst/>
              <a:latin typeface="Avenir LT Std 35 Light"/>
            </a:endParaRPr>
          </a:p>
        </p:txBody>
      </p:sp>
      <p:sp>
        <p:nvSpPr>
          <p:cNvPr id="8" name="Rectangle 7">
            <a:extLst>
              <a:ext uri="{FF2B5EF4-FFF2-40B4-BE49-F238E27FC236}">
                <a16:creationId xmlns:a16="http://schemas.microsoft.com/office/drawing/2014/main" id="{57891DDC-04D2-41F2-A4B2-2D8C73ED7450}"/>
              </a:ext>
            </a:extLst>
          </p:cNvPr>
          <p:cNvSpPr/>
          <p:nvPr/>
        </p:nvSpPr>
        <p:spPr>
          <a:xfrm>
            <a:off x="0" y="6382138"/>
            <a:ext cx="12192000" cy="475861"/>
          </a:xfrm>
          <a:prstGeom prst="rect">
            <a:avLst/>
          </a:prstGeom>
          <a:solidFill>
            <a:srgbClr val="F7C9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a:extLst>
              <a:ext uri="{FF2B5EF4-FFF2-40B4-BE49-F238E27FC236}">
                <a16:creationId xmlns:a16="http://schemas.microsoft.com/office/drawing/2014/main" id="{F721E4B1-63CB-614C-B1C6-DEA0E5EA17D3}"/>
              </a:ext>
            </a:extLst>
          </p:cNvPr>
          <p:cNvSpPr txBox="1">
            <a:spLocks/>
          </p:cNvSpPr>
          <p:nvPr/>
        </p:nvSpPr>
        <p:spPr>
          <a:xfrm>
            <a:off x="513425" y="2058324"/>
            <a:ext cx="11165150" cy="309252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AU" sz="2000" b="1" dirty="0">
                <a:solidFill>
                  <a:schemeClr val="accent1">
                    <a:lumMod val="50000"/>
                  </a:schemeClr>
                </a:solidFill>
              </a:rPr>
              <a:t>DO NOT </a:t>
            </a:r>
            <a:r>
              <a:rPr lang="en-AU" sz="2000" dirty="0">
                <a:solidFill>
                  <a:schemeClr val="accent1">
                    <a:lumMod val="50000"/>
                  </a:schemeClr>
                </a:solidFill>
              </a:rPr>
              <a:t>choose your subjects for the following reasons: </a:t>
            </a:r>
          </a:p>
          <a:p>
            <a:pPr marL="457200" indent="-457200">
              <a:spcAft>
                <a:spcPts val="1200"/>
              </a:spcAft>
              <a:buAutoNum type="arabicPeriod"/>
            </a:pPr>
            <a:r>
              <a:rPr lang="en-AU" sz="2000" b="1" dirty="0">
                <a:solidFill>
                  <a:schemeClr val="accent1">
                    <a:lumMod val="50000"/>
                  </a:schemeClr>
                </a:solidFill>
              </a:rPr>
              <a:t>“My friend is taking that subject.” </a:t>
            </a:r>
            <a:r>
              <a:rPr lang="en-AU" sz="2000" dirty="0">
                <a:solidFill>
                  <a:schemeClr val="accent1">
                    <a:lumMod val="50000"/>
                  </a:schemeClr>
                </a:solidFill>
              </a:rPr>
              <a:t>There are usually several classes in a subject, so even if you are doing the same subjects, you won’t necessarily be in the same class. </a:t>
            </a:r>
          </a:p>
          <a:p>
            <a:pPr marL="457200" indent="-457200">
              <a:spcAft>
                <a:spcPts val="1200"/>
              </a:spcAft>
              <a:buFont typeface="+mj-lt"/>
              <a:buAutoNum type="arabicPeriod" startAt="2"/>
            </a:pPr>
            <a:r>
              <a:rPr lang="en-AU" sz="2000" b="1" dirty="0">
                <a:solidFill>
                  <a:schemeClr val="accent1">
                    <a:lumMod val="50000"/>
                  </a:schemeClr>
                </a:solidFill>
              </a:rPr>
              <a:t>“I do/don’t really like the teacher.” </a:t>
            </a:r>
            <a:r>
              <a:rPr lang="en-AU" sz="2000" dirty="0">
                <a:solidFill>
                  <a:schemeClr val="accent1">
                    <a:lumMod val="50000"/>
                  </a:schemeClr>
                </a:solidFill>
              </a:rPr>
              <a:t>There is no guarantee that you will have any particular teacher. </a:t>
            </a:r>
          </a:p>
          <a:p>
            <a:pPr marL="457200" indent="-457200">
              <a:spcAft>
                <a:spcPts val="1200"/>
              </a:spcAft>
              <a:buFont typeface="+mj-lt"/>
              <a:buAutoNum type="arabicPeriod" startAt="3"/>
            </a:pPr>
            <a:r>
              <a:rPr lang="en-AU" sz="2000" b="1" dirty="0">
                <a:solidFill>
                  <a:schemeClr val="accent1">
                    <a:lumMod val="50000"/>
                  </a:schemeClr>
                </a:solidFill>
              </a:rPr>
              <a:t>“Someone told me that the subject is fun (or easy or interesting or boring).” </a:t>
            </a:r>
            <a:r>
              <a:rPr lang="en-AU" sz="2000" dirty="0">
                <a:solidFill>
                  <a:schemeClr val="accent1">
                    <a:lumMod val="50000"/>
                  </a:schemeClr>
                </a:solidFill>
              </a:rPr>
              <a:t>It may be enjoyable/easy/interesting for someone but not necessarily for you. Make up your own mind based on what you enjoy. </a:t>
            </a:r>
          </a:p>
        </p:txBody>
      </p:sp>
    </p:spTree>
    <p:extLst>
      <p:ext uri="{BB962C8B-B14F-4D97-AF65-F5344CB8AC3E}">
        <p14:creationId xmlns:p14="http://schemas.microsoft.com/office/powerpoint/2010/main" val="2051268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14809-E4EC-4AF8-A68C-FACE7FC76C4E}"/>
              </a:ext>
            </a:extLst>
          </p:cNvPr>
          <p:cNvSpPr>
            <a:spLocks noGrp="1"/>
          </p:cNvSpPr>
          <p:nvPr>
            <p:ph type="ctrTitle"/>
          </p:nvPr>
        </p:nvSpPr>
        <p:spPr>
          <a:xfrm>
            <a:off x="1524000" y="2258567"/>
            <a:ext cx="9144000" cy="1251395"/>
          </a:xfrm>
        </p:spPr>
        <p:txBody>
          <a:bodyPr>
            <a:normAutofit/>
          </a:bodyPr>
          <a:lstStyle/>
          <a:p>
            <a:r>
              <a:rPr lang="en-AU" sz="4000" b="1" dirty="0">
                <a:solidFill>
                  <a:srgbClr val="00205C"/>
                </a:solidFill>
                <a:latin typeface="Avenir LT Std 65 Medium" panose="020B0603020203020204" pitchFamily="34" charset="0"/>
              </a:rPr>
              <a:t>Myth: There is a Year 10 Certificate</a:t>
            </a:r>
          </a:p>
        </p:txBody>
      </p:sp>
      <p:pic>
        <p:nvPicPr>
          <p:cNvPr id="8" name="Picture 7">
            <a:extLst>
              <a:ext uri="{FF2B5EF4-FFF2-40B4-BE49-F238E27FC236}">
                <a16:creationId xmlns:a16="http://schemas.microsoft.com/office/drawing/2014/main" id="{599368DD-9B19-40F4-9B14-70E466FEF097}"/>
              </a:ext>
            </a:extLst>
          </p:cNvPr>
          <p:cNvPicPr>
            <a:picLocks noChangeAspect="1"/>
          </p:cNvPicPr>
          <p:nvPr/>
        </p:nvPicPr>
        <p:blipFill rotWithShape="1">
          <a:blip r:embed="rId2">
            <a:extLst>
              <a:ext uri="{28A0092B-C50C-407E-A947-70E740481C1C}">
                <a14:useLocalDpi xmlns:a14="http://schemas.microsoft.com/office/drawing/2010/main" val="0"/>
              </a:ext>
            </a:extLst>
          </a:blip>
          <a:srcRect l="4554" t="19260" r="4156" b="19029"/>
          <a:stretch/>
        </p:blipFill>
        <p:spPr>
          <a:xfrm>
            <a:off x="9118242" y="141644"/>
            <a:ext cx="2949471" cy="1121527"/>
          </a:xfrm>
          <a:prstGeom prst="rect">
            <a:avLst/>
          </a:prstGeom>
        </p:spPr>
      </p:pic>
      <p:sp>
        <p:nvSpPr>
          <p:cNvPr id="7" name="Rectangle 6">
            <a:extLst>
              <a:ext uri="{FF2B5EF4-FFF2-40B4-BE49-F238E27FC236}">
                <a16:creationId xmlns:a16="http://schemas.microsoft.com/office/drawing/2014/main" id="{C94339DA-14F1-4277-83BE-FBC0A3C17C13}"/>
              </a:ext>
            </a:extLst>
          </p:cNvPr>
          <p:cNvSpPr/>
          <p:nvPr/>
        </p:nvSpPr>
        <p:spPr>
          <a:xfrm>
            <a:off x="0" y="6382138"/>
            <a:ext cx="12192000" cy="475861"/>
          </a:xfrm>
          <a:prstGeom prst="rect">
            <a:avLst/>
          </a:prstGeom>
          <a:solidFill>
            <a:srgbClr val="2E4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687596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9368DD-9B19-40F4-9B14-70E466FEF097}"/>
              </a:ext>
            </a:extLst>
          </p:cNvPr>
          <p:cNvPicPr>
            <a:picLocks noChangeAspect="1"/>
          </p:cNvPicPr>
          <p:nvPr/>
        </p:nvPicPr>
        <p:blipFill rotWithShape="1">
          <a:blip r:embed="rId2">
            <a:extLst>
              <a:ext uri="{28A0092B-C50C-407E-A947-70E740481C1C}">
                <a14:useLocalDpi xmlns:a14="http://schemas.microsoft.com/office/drawing/2010/main" val="0"/>
              </a:ext>
            </a:extLst>
          </a:blip>
          <a:srcRect l="4554" t="19260" r="4156" b="19029"/>
          <a:stretch/>
        </p:blipFill>
        <p:spPr>
          <a:xfrm>
            <a:off x="9118242" y="141644"/>
            <a:ext cx="2949471" cy="1121527"/>
          </a:xfrm>
          <a:prstGeom prst="rect">
            <a:avLst/>
          </a:prstGeom>
        </p:spPr>
      </p:pic>
      <p:sp>
        <p:nvSpPr>
          <p:cNvPr id="7" name="Rectangle 6">
            <a:extLst>
              <a:ext uri="{FF2B5EF4-FFF2-40B4-BE49-F238E27FC236}">
                <a16:creationId xmlns:a16="http://schemas.microsoft.com/office/drawing/2014/main" id="{C94339DA-14F1-4277-83BE-FBC0A3C17C13}"/>
              </a:ext>
            </a:extLst>
          </p:cNvPr>
          <p:cNvSpPr/>
          <p:nvPr/>
        </p:nvSpPr>
        <p:spPr>
          <a:xfrm>
            <a:off x="0" y="6382138"/>
            <a:ext cx="12192000" cy="475861"/>
          </a:xfrm>
          <a:prstGeom prst="rect">
            <a:avLst/>
          </a:prstGeom>
          <a:solidFill>
            <a:srgbClr val="2E4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Freeform 2"/>
          <p:cNvSpPr/>
          <p:nvPr/>
        </p:nvSpPr>
        <p:spPr>
          <a:xfrm>
            <a:off x="402336" y="1449786"/>
            <a:ext cx="9564624" cy="4745736"/>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AU" sz="1200"/>
          </a:p>
        </p:txBody>
      </p:sp>
      <p:sp>
        <p:nvSpPr>
          <p:cNvPr id="9" name="TextBox 8">
            <a:extLst>
              <a:ext uri="{FF2B5EF4-FFF2-40B4-BE49-F238E27FC236}">
                <a16:creationId xmlns:a16="http://schemas.microsoft.com/office/drawing/2014/main" id="{135D9B32-5777-75A7-B27D-8B4177F3AA29}"/>
              </a:ext>
            </a:extLst>
          </p:cNvPr>
          <p:cNvSpPr txBox="1"/>
          <p:nvPr/>
        </p:nvSpPr>
        <p:spPr>
          <a:xfrm>
            <a:off x="9118243" y="2914713"/>
            <a:ext cx="2949470" cy="1384995"/>
          </a:xfrm>
          <a:prstGeom prst="rect">
            <a:avLst/>
          </a:prstGeom>
          <a:noFill/>
        </p:spPr>
        <p:txBody>
          <a:bodyPr wrap="square" rtlCol="0">
            <a:spAutoFit/>
          </a:bodyPr>
          <a:lstStyle/>
          <a:p>
            <a:pPr algn="ctr"/>
            <a:r>
              <a:rPr lang="en-AU" sz="2800" b="1" dirty="0">
                <a:solidFill>
                  <a:schemeClr val="accent1">
                    <a:lumMod val="50000"/>
                  </a:schemeClr>
                </a:solidFill>
              </a:rPr>
              <a:t>Late Term 4 </a:t>
            </a:r>
          </a:p>
          <a:p>
            <a:pPr algn="ctr"/>
            <a:r>
              <a:rPr lang="en-AU" sz="2800" b="1" dirty="0">
                <a:solidFill>
                  <a:schemeClr val="accent1">
                    <a:lumMod val="50000"/>
                  </a:schemeClr>
                </a:solidFill>
              </a:rPr>
              <a:t>Compulsory Year 9 Work Experience.</a:t>
            </a:r>
          </a:p>
        </p:txBody>
      </p:sp>
    </p:spTree>
    <p:extLst>
      <p:ext uri="{BB962C8B-B14F-4D97-AF65-F5344CB8AC3E}">
        <p14:creationId xmlns:p14="http://schemas.microsoft.com/office/powerpoint/2010/main" val="632216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D579EB-7D49-4A37-B0B9-6E3B05DDCF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77982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0AA2B2-8B51-49E4-815D-D2D4EA16E96D}"/>
              </a:ext>
            </a:extLst>
          </p:cNvPr>
          <p:cNvSpPr/>
          <p:nvPr/>
        </p:nvSpPr>
        <p:spPr>
          <a:xfrm>
            <a:off x="-1" y="4373674"/>
            <a:ext cx="5883479" cy="2484326"/>
          </a:xfrm>
          <a:prstGeom prst="rect">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1">
            <a:extLst>
              <a:ext uri="{FF2B5EF4-FFF2-40B4-BE49-F238E27FC236}">
                <a16:creationId xmlns:a16="http://schemas.microsoft.com/office/drawing/2014/main" id="{5BA06CC2-5817-444E-B68C-C2EDF7A6BFEF}"/>
              </a:ext>
            </a:extLst>
          </p:cNvPr>
          <p:cNvSpPr>
            <a:spLocks noGrp="1"/>
          </p:cNvSpPr>
          <p:nvPr>
            <p:ph type="title"/>
          </p:nvPr>
        </p:nvSpPr>
        <p:spPr>
          <a:xfrm>
            <a:off x="6096000" y="394282"/>
            <a:ext cx="5704514" cy="981511"/>
          </a:xfrm>
        </p:spPr>
        <p:txBody>
          <a:bodyPr>
            <a:noAutofit/>
          </a:bodyPr>
          <a:lstStyle/>
          <a:p>
            <a:r>
              <a:rPr lang="en-US" sz="3100">
                <a:solidFill>
                  <a:srgbClr val="00205C"/>
                </a:solidFill>
                <a:latin typeface="Avenir LT Std 65 Medium" panose="020B0603020203020204" pitchFamily="34" charset="0"/>
              </a:rPr>
              <a:t>Acknowledgement of Country</a:t>
            </a:r>
            <a:endParaRPr lang="en-AU" sz="3100">
              <a:solidFill>
                <a:srgbClr val="00205C"/>
              </a:solidFill>
              <a:latin typeface="Avenir LT Std 65 Medium" panose="020B0603020203020204" pitchFamily="34" charset="0"/>
            </a:endParaRPr>
          </a:p>
        </p:txBody>
      </p:sp>
      <p:sp>
        <p:nvSpPr>
          <p:cNvPr id="9" name="Content Placeholder 2">
            <a:extLst>
              <a:ext uri="{FF2B5EF4-FFF2-40B4-BE49-F238E27FC236}">
                <a16:creationId xmlns:a16="http://schemas.microsoft.com/office/drawing/2014/main" id="{6265C142-7827-48D4-8B69-59836271A177}"/>
              </a:ext>
            </a:extLst>
          </p:cNvPr>
          <p:cNvSpPr>
            <a:spLocks noGrp="1"/>
          </p:cNvSpPr>
          <p:nvPr>
            <p:ph idx="1"/>
          </p:nvPr>
        </p:nvSpPr>
        <p:spPr>
          <a:xfrm>
            <a:off x="91931" y="5150841"/>
            <a:ext cx="5723911" cy="1525187"/>
          </a:xfrm>
        </p:spPr>
        <p:txBody>
          <a:bodyPr>
            <a:normAutofit/>
          </a:bodyPr>
          <a:lstStyle/>
          <a:p>
            <a:pPr marL="0" indent="0" algn="ctr">
              <a:buNone/>
            </a:pPr>
            <a:r>
              <a:rPr lang="en-AU" sz="1200">
                <a:solidFill>
                  <a:schemeClr val="bg1"/>
                </a:solidFill>
                <a:latin typeface="Avenir LT Std 35 Light" panose="020B0402020203020204" pitchFamily="34" charset="0"/>
              </a:rPr>
              <a:t>I am Magic Mountain and I have always been.  I watch over my sky and my sea and my lands. My people have always been and I watch and protect them. They care for me and my sky and my sea and my lands and they watch and protect me.  My women people give life to young people at another mountain and I watch and protect them.  My men people must not watch my women people give life but they must grow young men people to be men people and I watch and protect them.  My people walk my lands and I watch and protect them.  My people then rest and I watch and protect them. I am Magic Mountain and I have always been.</a:t>
            </a:r>
          </a:p>
          <a:p>
            <a:pPr marL="0" indent="0" algn="ctr">
              <a:lnSpc>
                <a:spcPct val="120000"/>
              </a:lnSpc>
              <a:buNone/>
            </a:pPr>
            <a:endParaRPr lang="en-AU" sz="1050">
              <a:solidFill>
                <a:schemeClr val="bg1"/>
              </a:solidFill>
              <a:latin typeface="Avenir LT Std 35 Light" panose="020B0402020203020204" pitchFamily="34" charset="0"/>
            </a:endParaRPr>
          </a:p>
        </p:txBody>
      </p:sp>
      <p:pic>
        <p:nvPicPr>
          <p:cNvPr id="4" name="Picture 3">
            <a:extLst>
              <a:ext uri="{FF2B5EF4-FFF2-40B4-BE49-F238E27FC236}">
                <a16:creationId xmlns:a16="http://schemas.microsoft.com/office/drawing/2014/main" id="{766C2287-D622-4439-9414-4E71B8675F53}"/>
              </a:ext>
            </a:extLst>
          </p:cNvPr>
          <p:cNvPicPr>
            <a:picLocks noChangeAspect="1"/>
          </p:cNvPicPr>
          <p:nvPr/>
        </p:nvPicPr>
        <p:blipFill rotWithShape="1">
          <a:blip r:embed="rId2">
            <a:extLst>
              <a:ext uri="{28A0092B-C50C-407E-A947-70E740481C1C}">
                <a14:useLocalDpi xmlns:a14="http://schemas.microsoft.com/office/drawing/2010/main" val="0"/>
              </a:ext>
            </a:extLst>
          </a:blip>
          <a:srcRect b="882"/>
          <a:stretch/>
        </p:blipFill>
        <p:spPr>
          <a:xfrm>
            <a:off x="0" y="0"/>
            <a:ext cx="5883479" cy="4373674"/>
          </a:xfrm>
          <a:prstGeom prst="rect">
            <a:avLst/>
          </a:prstGeom>
        </p:spPr>
      </p:pic>
      <p:sp>
        <p:nvSpPr>
          <p:cNvPr id="7" name="Content Placeholder 2">
            <a:extLst>
              <a:ext uri="{FF2B5EF4-FFF2-40B4-BE49-F238E27FC236}">
                <a16:creationId xmlns:a16="http://schemas.microsoft.com/office/drawing/2014/main" id="{DA97A76A-87EA-4DD1-9ECD-A6BFC27C9997}"/>
              </a:ext>
            </a:extLst>
          </p:cNvPr>
          <p:cNvSpPr txBox="1">
            <a:spLocks/>
          </p:cNvSpPr>
          <p:nvPr/>
        </p:nvSpPr>
        <p:spPr>
          <a:xfrm>
            <a:off x="0" y="4523065"/>
            <a:ext cx="5960726" cy="6277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endParaRPr lang="en-AU" sz="2000">
              <a:latin typeface="Avenir LT Std 35 Light" panose="020B0402020203020204" pitchFamily="34" charset="0"/>
            </a:endParaRPr>
          </a:p>
        </p:txBody>
      </p:sp>
      <p:sp>
        <p:nvSpPr>
          <p:cNvPr id="10" name="Title 1">
            <a:extLst>
              <a:ext uri="{FF2B5EF4-FFF2-40B4-BE49-F238E27FC236}">
                <a16:creationId xmlns:a16="http://schemas.microsoft.com/office/drawing/2014/main" id="{B652048A-1613-4890-AB06-8A39929370AE}"/>
              </a:ext>
            </a:extLst>
          </p:cNvPr>
          <p:cNvSpPr txBox="1">
            <a:spLocks/>
          </p:cNvSpPr>
          <p:nvPr/>
        </p:nvSpPr>
        <p:spPr>
          <a:xfrm>
            <a:off x="111328" y="4497898"/>
            <a:ext cx="5704514" cy="7284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2800">
                <a:solidFill>
                  <a:schemeClr val="bg1"/>
                </a:solidFill>
                <a:latin typeface="Avenir LT Std 65 Medium" panose="020B0603020203020204" pitchFamily="34" charset="0"/>
              </a:rPr>
              <a:t>Magic Mountain by Claire White</a:t>
            </a:r>
          </a:p>
        </p:txBody>
      </p:sp>
      <p:sp>
        <p:nvSpPr>
          <p:cNvPr id="11" name="Content Placeholder 2">
            <a:extLst>
              <a:ext uri="{FF2B5EF4-FFF2-40B4-BE49-F238E27FC236}">
                <a16:creationId xmlns:a16="http://schemas.microsoft.com/office/drawing/2014/main" id="{F700B655-9AC2-4C0D-AD93-73FCCFB2029B}"/>
              </a:ext>
            </a:extLst>
          </p:cNvPr>
          <p:cNvSpPr txBox="1">
            <a:spLocks/>
          </p:cNvSpPr>
          <p:nvPr/>
        </p:nvSpPr>
        <p:spPr>
          <a:xfrm>
            <a:off x="6248400" y="1586917"/>
            <a:ext cx="5883479" cy="5186612"/>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a:latin typeface="Avenir LT Std 35 Light" panose="020B0402020203020204" pitchFamily="34" charset="0"/>
              </a:rPr>
              <a:t>Miami State High School would like to acknowledge the traditional custodians of this land, the </a:t>
            </a:r>
            <a:r>
              <a:rPr lang="en-AU" sz="2000" b="1" err="1">
                <a:latin typeface="Avenir LT Std 35 Light" panose="020B0402020203020204" pitchFamily="34" charset="0"/>
              </a:rPr>
              <a:t>Kombumerri</a:t>
            </a:r>
            <a:r>
              <a:rPr lang="en-AU" sz="2000" b="1">
                <a:latin typeface="Avenir LT Std 35 Light" panose="020B0402020203020204" pitchFamily="34" charset="0"/>
              </a:rPr>
              <a:t> Saltwater People</a:t>
            </a:r>
            <a:r>
              <a:rPr lang="en-AU" sz="2000">
                <a:latin typeface="Avenir LT Std 35 Light" panose="020B0402020203020204" pitchFamily="34" charset="0"/>
              </a:rPr>
              <a:t> and the land on which we meet.</a:t>
            </a:r>
          </a:p>
          <a:p>
            <a:pPr marL="0" indent="0">
              <a:lnSpc>
                <a:spcPct val="120000"/>
              </a:lnSpc>
              <a:buFont typeface="Arial" panose="020B0604020202020204" pitchFamily="34" charset="0"/>
              <a:buNone/>
            </a:pPr>
            <a:r>
              <a:rPr lang="en-AU" sz="2000">
                <a:latin typeface="Avenir LT Std 35 Light" panose="020B0402020203020204" pitchFamily="34" charset="0"/>
              </a:rPr>
              <a:t>We would like to acknowledge the Aboriginal and Torres Strait Islander people in our school and the First Nations peoples of other countries who call Miami High home.</a:t>
            </a:r>
          </a:p>
          <a:p>
            <a:pPr marL="0" indent="0">
              <a:lnSpc>
                <a:spcPct val="120000"/>
              </a:lnSpc>
              <a:buFont typeface="Arial" panose="020B0604020202020204" pitchFamily="34" charset="0"/>
              <a:buNone/>
            </a:pPr>
            <a:r>
              <a:rPr lang="en-AU" sz="2000">
                <a:latin typeface="Avenir LT Std 35 Light" panose="020B0402020203020204" pitchFamily="34" charset="0"/>
              </a:rPr>
              <a:t>We pay our respects to the Elders who hold our stories and the stories of the </a:t>
            </a:r>
            <a:r>
              <a:rPr lang="en-AU" sz="2000" err="1">
                <a:latin typeface="Avenir LT Std 35 Light" panose="020B0402020203020204" pitchFamily="34" charset="0"/>
              </a:rPr>
              <a:t>Kombumerri</a:t>
            </a:r>
            <a:r>
              <a:rPr lang="en-AU" sz="2000">
                <a:latin typeface="Avenir LT Std 35 Light" panose="020B0402020203020204" pitchFamily="34" charset="0"/>
              </a:rPr>
              <a:t> Saltwater people. The Elders pass down our culture. For without our Elders we wouldn’t have our connection to country, tradition and language.</a:t>
            </a:r>
          </a:p>
          <a:p>
            <a:pPr marL="0" indent="0">
              <a:lnSpc>
                <a:spcPct val="120000"/>
              </a:lnSpc>
              <a:buFont typeface="Arial" panose="020B0604020202020204" pitchFamily="34" charset="0"/>
              <a:buNone/>
            </a:pPr>
            <a:r>
              <a:rPr lang="en-AU" sz="2000">
                <a:latin typeface="Avenir LT Std 35 Light" panose="020B0402020203020204" pitchFamily="34" charset="0"/>
              </a:rPr>
              <a:t>Miami High School is the site of great significance for the </a:t>
            </a:r>
            <a:r>
              <a:rPr lang="en-AU" sz="2000" err="1">
                <a:latin typeface="Avenir LT Std 35 Light" panose="020B0402020203020204" pitchFamily="34" charset="0"/>
              </a:rPr>
              <a:t>Kombumerri</a:t>
            </a:r>
            <a:r>
              <a:rPr lang="en-AU" sz="2000">
                <a:latin typeface="Avenir LT Std 35 Light" panose="020B0402020203020204" pitchFamily="34" charset="0"/>
              </a:rPr>
              <a:t> Saltwater people. It is a place of connection through the land, the water, and animals.</a:t>
            </a:r>
          </a:p>
          <a:p>
            <a:pPr marL="0" indent="0">
              <a:lnSpc>
                <a:spcPct val="120000"/>
              </a:lnSpc>
              <a:buFont typeface="Arial" panose="020B0604020202020204" pitchFamily="34" charset="0"/>
              <a:buNone/>
            </a:pPr>
            <a:r>
              <a:rPr lang="en-AU" sz="2000">
                <a:latin typeface="Avenir LT Std 35 Light" panose="020B0402020203020204" pitchFamily="34" charset="0"/>
              </a:rPr>
              <a:t>We pay our respects to all Elders, past, present and emerging.</a:t>
            </a:r>
          </a:p>
        </p:txBody>
      </p:sp>
    </p:spTree>
    <p:extLst>
      <p:ext uri="{BB962C8B-B14F-4D97-AF65-F5344CB8AC3E}">
        <p14:creationId xmlns:p14="http://schemas.microsoft.com/office/powerpoint/2010/main" val="3470438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14809-E4EC-4AF8-A68C-FACE7FC76C4E}"/>
              </a:ext>
            </a:extLst>
          </p:cNvPr>
          <p:cNvSpPr>
            <a:spLocks noGrp="1"/>
          </p:cNvSpPr>
          <p:nvPr>
            <p:ph type="ctrTitle"/>
          </p:nvPr>
        </p:nvSpPr>
        <p:spPr/>
        <p:txBody>
          <a:bodyPr/>
          <a:lstStyle/>
          <a:p>
            <a:pPr algn="ctr"/>
            <a:r>
              <a:rPr lang="en-AU" b="1" dirty="0">
                <a:solidFill>
                  <a:srgbClr val="00205C"/>
                </a:solidFill>
                <a:latin typeface="Avenir LT Std 65 Medium" panose="020B0603020203020204" pitchFamily="34" charset="0"/>
              </a:rPr>
              <a:t>Welcome</a:t>
            </a:r>
            <a:endParaRPr lang="en-AU" sz="4400" b="1" dirty="0">
              <a:solidFill>
                <a:srgbClr val="00205C"/>
              </a:solidFill>
              <a:latin typeface="Avenir LT Std 65 Medium" panose="020B0603020203020204" pitchFamily="34" charset="0"/>
            </a:endParaRPr>
          </a:p>
        </p:txBody>
      </p:sp>
      <p:sp>
        <p:nvSpPr>
          <p:cNvPr id="4" name="Subtitle 3">
            <a:extLst>
              <a:ext uri="{FF2B5EF4-FFF2-40B4-BE49-F238E27FC236}">
                <a16:creationId xmlns:a16="http://schemas.microsoft.com/office/drawing/2014/main" id="{B4FE2989-91AD-467B-B248-711F0D8FA9E1}"/>
              </a:ext>
            </a:extLst>
          </p:cNvPr>
          <p:cNvSpPr>
            <a:spLocks noGrp="1"/>
          </p:cNvSpPr>
          <p:nvPr>
            <p:ph type="subTitle" idx="1"/>
          </p:nvPr>
        </p:nvSpPr>
        <p:spPr/>
        <p:txBody>
          <a:bodyPr>
            <a:normAutofit/>
          </a:bodyPr>
          <a:lstStyle/>
          <a:p>
            <a:r>
              <a:rPr lang="en-AU" sz="4000" b="1" dirty="0">
                <a:solidFill>
                  <a:schemeClr val="accent1">
                    <a:lumMod val="50000"/>
                  </a:schemeClr>
                </a:solidFill>
              </a:rPr>
              <a:t>Ms Lieve Rimbaut (Associate Principal)</a:t>
            </a:r>
          </a:p>
        </p:txBody>
      </p:sp>
      <p:sp>
        <p:nvSpPr>
          <p:cNvPr id="6" name="Rectangle 5">
            <a:extLst>
              <a:ext uri="{FF2B5EF4-FFF2-40B4-BE49-F238E27FC236}">
                <a16:creationId xmlns:a16="http://schemas.microsoft.com/office/drawing/2014/main" id="{39B701B3-AAF9-F935-B731-0F618B1B3E4D}"/>
              </a:ext>
            </a:extLst>
          </p:cNvPr>
          <p:cNvSpPr/>
          <p:nvPr/>
        </p:nvSpPr>
        <p:spPr>
          <a:xfrm>
            <a:off x="0" y="6382138"/>
            <a:ext cx="12192000" cy="475861"/>
          </a:xfrm>
          <a:prstGeom prst="rect">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a:extLst>
              <a:ext uri="{FF2B5EF4-FFF2-40B4-BE49-F238E27FC236}">
                <a16:creationId xmlns:a16="http://schemas.microsoft.com/office/drawing/2014/main" id="{599368DD-9B19-40F4-9B14-70E466FEF097}"/>
              </a:ext>
            </a:extLst>
          </p:cNvPr>
          <p:cNvPicPr>
            <a:picLocks noChangeAspect="1"/>
          </p:cNvPicPr>
          <p:nvPr/>
        </p:nvPicPr>
        <p:blipFill rotWithShape="1">
          <a:blip r:embed="rId3">
            <a:extLst>
              <a:ext uri="{28A0092B-C50C-407E-A947-70E740481C1C}">
                <a14:useLocalDpi xmlns:a14="http://schemas.microsoft.com/office/drawing/2010/main" val="0"/>
              </a:ext>
            </a:extLst>
          </a:blip>
          <a:srcRect l="4554" t="19260" r="4156" b="19029"/>
          <a:stretch/>
        </p:blipFill>
        <p:spPr>
          <a:xfrm>
            <a:off x="9118242" y="141644"/>
            <a:ext cx="2949471" cy="1121527"/>
          </a:xfrm>
          <a:prstGeom prst="rect">
            <a:avLst/>
          </a:prstGeom>
        </p:spPr>
      </p:pic>
    </p:spTree>
    <p:extLst>
      <p:ext uri="{BB962C8B-B14F-4D97-AF65-F5344CB8AC3E}">
        <p14:creationId xmlns:p14="http://schemas.microsoft.com/office/powerpoint/2010/main" val="16515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14809-E4EC-4AF8-A68C-FACE7FC76C4E}"/>
              </a:ext>
            </a:extLst>
          </p:cNvPr>
          <p:cNvSpPr>
            <a:spLocks noGrp="1"/>
          </p:cNvSpPr>
          <p:nvPr>
            <p:ph type="ctrTitle"/>
          </p:nvPr>
        </p:nvSpPr>
        <p:spPr/>
        <p:txBody>
          <a:bodyPr/>
          <a:lstStyle/>
          <a:p>
            <a:pPr algn="ctr"/>
            <a:r>
              <a:rPr lang="en-AU" b="1" dirty="0">
                <a:solidFill>
                  <a:srgbClr val="00205C"/>
                </a:solidFill>
                <a:latin typeface="Avenir LT Std 65 Medium" panose="020B0603020203020204" pitchFamily="34" charset="0"/>
              </a:rPr>
              <a:t>Introduction</a:t>
            </a:r>
            <a:endParaRPr lang="en-AU" sz="4400" b="1" dirty="0">
              <a:solidFill>
                <a:srgbClr val="00205C"/>
              </a:solidFill>
              <a:latin typeface="Avenir LT Std 65 Medium" panose="020B0603020203020204" pitchFamily="34" charset="0"/>
            </a:endParaRPr>
          </a:p>
        </p:txBody>
      </p:sp>
      <p:sp>
        <p:nvSpPr>
          <p:cNvPr id="4" name="Subtitle 3">
            <a:extLst>
              <a:ext uri="{FF2B5EF4-FFF2-40B4-BE49-F238E27FC236}">
                <a16:creationId xmlns:a16="http://schemas.microsoft.com/office/drawing/2014/main" id="{B4FE2989-91AD-467B-B248-711F0D8FA9E1}"/>
              </a:ext>
            </a:extLst>
          </p:cNvPr>
          <p:cNvSpPr>
            <a:spLocks noGrp="1"/>
          </p:cNvSpPr>
          <p:nvPr>
            <p:ph type="subTitle" idx="1"/>
          </p:nvPr>
        </p:nvSpPr>
        <p:spPr/>
        <p:txBody>
          <a:bodyPr>
            <a:normAutofit/>
          </a:bodyPr>
          <a:lstStyle/>
          <a:p>
            <a:r>
              <a:rPr lang="en-AU" sz="4000" b="1" dirty="0">
                <a:solidFill>
                  <a:schemeClr val="accent1">
                    <a:lumMod val="50000"/>
                  </a:schemeClr>
                </a:solidFill>
              </a:rPr>
              <a:t>Ms Liz Mahon (Deputy Principal – Year 10)</a:t>
            </a:r>
          </a:p>
        </p:txBody>
      </p:sp>
      <p:sp>
        <p:nvSpPr>
          <p:cNvPr id="6" name="Rectangle 5">
            <a:extLst>
              <a:ext uri="{FF2B5EF4-FFF2-40B4-BE49-F238E27FC236}">
                <a16:creationId xmlns:a16="http://schemas.microsoft.com/office/drawing/2014/main" id="{39B701B3-AAF9-F935-B731-0F618B1B3E4D}"/>
              </a:ext>
            </a:extLst>
          </p:cNvPr>
          <p:cNvSpPr/>
          <p:nvPr/>
        </p:nvSpPr>
        <p:spPr>
          <a:xfrm>
            <a:off x="0" y="6382138"/>
            <a:ext cx="12192000" cy="475861"/>
          </a:xfrm>
          <a:prstGeom prst="rect">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a:extLst>
              <a:ext uri="{FF2B5EF4-FFF2-40B4-BE49-F238E27FC236}">
                <a16:creationId xmlns:a16="http://schemas.microsoft.com/office/drawing/2014/main" id="{599368DD-9B19-40F4-9B14-70E466FEF097}"/>
              </a:ext>
            </a:extLst>
          </p:cNvPr>
          <p:cNvPicPr>
            <a:picLocks noChangeAspect="1"/>
          </p:cNvPicPr>
          <p:nvPr/>
        </p:nvPicPr>
        <p:blipFill rotWithShape="1">
          <a:blip r:embed="rId3">
            <a:extLst>
              <a:ext uri="{28A0092B-C50C-407E-A947-70E740481C1C}">
                <a14:useLocalDpi xmlns:a14="http://schemas.microsoft.com/office/drawing/2010/main" val="0"/>
              </a:ext>
            </a:extLst>
          </a:blip>
          <a:srcRect l="4554" t="19260" r="4156" b="19029"/>
          <a:stretch/>
        </p:blipFill>
        <p:spPr>
          <a:xfrm>
            <a:off x="9118242" y="141644"/>
            <a:ext cx="2949471" cy="1121527"/>
          </a:xfrm>
          <a:prstGeom prst="rect">
            <a:avLst/>
          </a:prstGeom>
        </p:spPr>
      </p:pic>
    </p:spTree>
    <p:extLst>
      <p:ext uri="{BB962C8B-B14F-4D97-AF65-F5344CB8AC3E}">
        <p14:creationId xmlns:p14="http://schemas.microsoft.com/office/powerpoint/2010/main" val="489919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B701B3-AAF9-F935-B731-0F618B1B3E4D}"/>
              </a:ext>
            </a:extLst>
          </p:cNvPr>
          <p:cNvSpPr/>
          <p:nvPr/>
        </p:nvSpPr>
        <p:spPr>
          <a:xfrm>
            <a:off x="0" y="6382138"/>
            <a:ext cx="12192000" cy="475861"/>
          </a:xfrm>
          <a:prstGeom prst="rect">
            <a:avLst/>
          </a:prstGeom>
          <a:solidFill>
            <a:srgbClr val="2E4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Picture 13">
            <a:extLst>
              <a:ext uri="{FF2B5EF4-FFF2-40B4-BE49-F238E27FC236}">
                <a16:creationId xmlns:a16="http://schemas.microsoft.com/office/drawing/2014/main" id="{9177E020-B310-45F2-A56D-9CB6A55948DD}"/>
              </a:ext>
            </a:extLst>
          </p:cNvPr>
          <p:cNvPicPr>
            <a:picLocks noChangeAspect="1"/>
          </p:cNvPicPr>
          <p:nvPr/>
        </p:nvPicPr>
        <p:blipFill rotWithShape="1">
          <a:blip r:embed="rId2">
            <a:extLst>
              <a:ext uri="{28A0092B-C50C-407E-A947-70E740481C1C}">
                <a14:useLocalDpi xmlns:a14="http://schemas.microsoft.com/office/drawing/2010/main" val="0"/>
              </a:ext>
            </a:extLst>
          </a:blip>
          <a:srcRect l="4554" t="19260" r="4156" b="19029"/>
          <a:stretch/>
        </p:blipFill>
        <p:spPr>
          <a:xfrm>
            <a:off x="9118242" y="141644"/>
            <a:ext cx="2949471" cy="1121527"/>
          </a:xfrm>
          <a:prstGeom prst="rect">
            <a:avLst/>
          </a:prstGeom>
        </p:spPr>
      </p:pic>
      <p:sp>
        <p:nvSpPr>
          <p:cNvPr id="17" name="Title 1">
            <a:extLst>
              <a:ext uri="{FF2B5EF4-FFF2-40B4-BE49-F238E27FC236}">
                <a16:creationId xmlns:a16="http://schemas.microsoft.com/office/drawing/2014/main" id="{D8114B5A-14B8-4AA7-A730-5F44ED420500}"/>
              </a:ext>
            </a:extLst>
          </p:cNvPr>
          <p:cNvSpPr>
            <a:spLocks noGrp="1"/>
          </p:cNvSpPr>
          <p:nvPr>
            <p:ph type="title"/>
          </p:nvPr>
        </p:nvSpPr>
        <p:spPr>
          <a:xfrm>
            <a:off x="589626" y="76228"/>
            <a:ext cx="10515600" cy="1325563"/>
          </a:xfrm>
        </p:spPr>
        <p:txBody>
          <a:bodyPr/>
          <a:lstStyle/>
          <a:p>
            <a:r>
              <a:rPr lang="en-US" b="1" dirty="0">
                <a:solidFill>
                  <a:srgbClr val="00205C"/>
                </a:solidFill>
                <a:latin typeface="Avenir LT Std 65 Medium" panose="020B0603020203020204" pitchFamily="34" charset="0"/>
              </a:rPr>
              <a:t>The Goal of Year 10……….</a:t>
            </a:r>
            <a:endParaRPr lang="en-AU" b="1" dirty="0">
              <a:solidFill>
                <a:srgbClr val="00205C"/>
              </a:solidFill>
              <a:latin typeface="Avenir LT Std 65 Medium" panose="020B0603020203020204" pitchFamily="34" charset="0"/>
            </a:endParaRPr>
          </a:p>
        </p:txBody>
      </p:sp>
      <p:sp>
        <p:nvSpPr>
          <p:cNvPr id="18" name="Content Placeholder 2">
            <a:extLst>
              <a:ext uri="{FF2B5EF4-FFF2-40B4-BE49-F238E27FC236}">
                <a16:creationId xmlns:a16="http://schemas.microsoft.com/office/drawing/2014/main" id="{DDA82855-9C3E-4D86-9598-38DB4BBD41B2}"/>
              </a:ext>
            </a:extLst>
          </p:cNvPr>
          <p:cNvSpPr>
            <a:spLocks noGrp="1"/>
          </p:cNvSpPr>
          <p:nvPr>
            <p:ph idx="1"/>
          </p:nvPr>
        </p:nvSpPr>
        <p:spPr>
          <a:xfrm>
            <a:off x="646961" y="1401791"/>
            <a:ext cx="10400929" cy="4531047"/>
          </a:xfrm>
        </p:spPr>
        <p:txBody>
          <a:bodyPr vert="horz" lIns="91440" tIns="45720" rIns="91440" bIns="45720" rtlCol="0" anchor="t">
            <a:normAutofit/>
          </a:bodyPr>
          <a:lstStyle/>
          <a:p>
            <a:r>
              <a:rPr lang="en-AU" dirty="0">
                <a:solidFill>
                  <a:srgbClr val="002060"/>
                </a:solidFill>
                <a:latin typeface="Avenir LT Std 35 Light"/>
                <a:cs typeface="Calibri"/>
              </a:rPr>
              <a:t>Year 11 is the commencement of the compulsory </a:t>
            </a:r>
            <a:r>
              <a:rPr lang="en-AU" dirty="0">
                <a:solidFill>
                  <a:srgbClr val="002060"/>
                </a:solidFill>
                <a:latin typeface="Avenir LT Std 65 Medium"/>
                <a:cs typeface="Calibri"/>
              </a:rPr>
              <a:t>participation</a:t>
            </a:r>
            <a:r>
              <a:rPr lang="en-AU" b="1" dirty="0">
                <a:solidFill>
                  <a:srgbClr val="002060"/>
                </a:solidFill>
                <a:latin typeface="Avenir LT Std 35 Light"/>
                <a:cs typeface="Calibri"/>
              </a:rPr>
              <a:t> </a:t>
            </a:r>
            <a:r>
              <a:rPr lang="en-AU" dirty="0">
                <a:solidFill>
                  <a:srgbClr val="002060"/>
                </a:solidFill>
                <a:latin typeface="Avenir LT Std 35 Light"/>
                <a:cs typeface="Calibri"/>
              </a:rPr>
              <a:t>phase of schooling. Therefore, Year 10 is to set you up for success in Year 11.</a:t>
            </a:r>
          </a:p>
          <a:p>
            <a:pPr marL="0" indent="0" algn="l">
              <a:buNone/>
            </a:pPr>
            <a:endParaRPr lang="en-AU" b="1" dirty="0">
              <a:solidFill>
                <a:srgbClr val="002060"/>
              </a:solidFill>
              <a:latin typeface="Avenir LT Std 65 Medium"/>
              <a:cs typeface="Calibri"/>
            </a:endParaRPr>
          </a:p>
          <a:p>
            <a:pPr marL="0" indent="0" algn="l">
              <a:buNone/>
            </a:pPr>
            <a:r>
              <a:rPr lang="en-AU" b="1" dirty="0">
                <a:solidFill>
                  <a:srgbClr val="002060"/>
                </a:solidFill>
                <a:latin typeface="Avenir LT Std 65 Medium"/>
                <a:cs typeface="Calibri"/>
              </a:rPr>
              <a:t>Our Goal - </a:t>
            </a:r>
            <a:r>
              <a:rPr lang="en-AU" b="1" dirty="0">
                <a:solidFill>
                  <a:srgbClr val="002060"/>
                </a:solidFill>
                <a:latin typeface="Avenir LT Std 35 Light"/>
                <a:cs typeface="Calibri"/>
              </a:rPr>
              <a:t>By the end of Year 10, every student will: </a:t>
            </a:r>
          </a:p>
          <a:p>
            <a:pPr marL="342900" indent="-342900" algn="l">
              <a:buChar char="•"/>
            </a:pPr>
            <a:r>
              <a:rPr lang="en-AU" dirty="0">
                <a:solidFill>
                  <a:srgbClr val="002060"/>
                </a:solidFill>
                <a:latin typeface="Avenir LT Std 35 Light"/>
                <a:cs typeface="Calibri"/>
              </a:rPr>
              <a:t>Try a variety of subjects</a:t>
            </a:r>
          </a:p>
          <a:p>
            <a:pPr marL="342900" indent="-342900" algn="l">
              <a:buChar char="•"/>
            </a:pPr>
            <a:r>
              <a:rPr lang="en-AU" dirty="0">
                <a:solidFill>
                  <a:srgbClr val="002060"/>
                </a:solidFill>
                <a:latin typeface="Avenir LT Std 35 Light"/>
                <a:cs typeface="Calibri"/>
              </a:rPr>
              <a:t>Understand the rigour of the different Year 10 subjects offered</a:t>
            </a:r>
          </a:p>
          <a:p>
            <a:pPr marL="342900" indent="-342900" algn="l">
              <a:buChar char="•"/>
            </a:pPr>
            <a:r>
              <a:rPr lang="en-AU" dirty="0">
                <a:solidFill>
                  <a:srgbClr val="002060"/>
                </a:solidFill>
                <a:latin typeface="Avenir LT Std 35 Light"/>
                <a:cs typeface="Calibri"/>
              </a:rPr>
              <a:t>Understand the pathways available to them beyond Year 10</a:t>
            </a:r>
          </a:p>
          <a:p>
            <a:pPr marL="342900" indent="-342900" algn="l">
              <a:buChar char="•"/>
            </a:pPr>
            <a:r>
              <a:rPr lang="en-AU" dirty="0">
                <a:solidFill>
                  <a:srgbClr val="002060"/>
                </a:solidFill>
                <a:latin typeface="Avenir LT Std 35 Light"/>
                <a:cs typeface="Calibri"/>
              </a:rPr>
              <a:t>Have an identified pathway for Year 11 and beyond</a:t>
            </a:r>
          </a:p>
        </p:txBody>
      </p:sp>
    </p:spTree>
    <p:extLst>
      <p:ext uri="{BB962C8B-B14F-4D97-AF65-F5344CB8AC3E}">
        <p14:creationId xmlns:p14="http://schemas.microsoft.com/office/powerpoint/2010/main" val="3723169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14809-E4EC-4AF8-A68C-FACE7FC76C4E}"/>
              </a:ext>
            </a:extLst>
          </p:cNvPr>
          <p:cNvSpPr>
            <a:spLocks noGrp="1"/>
          </p:cNvSpPr>
          <p:nvPr>
            <p:ph type="title"/>
          </p:nvPr>
        </p:nvSpPr>
        <p:spPr/>
        <p:txBody>
          <a:bodyPr/>
          <a:lstStyle/>
          <a:p>
            <a:pPr algn="ctr"/>
            <a:r>
              <a:rPr lang="en-AU" b="1" dirty="0">
                <a:solidFill>
                  <a:schemeClr val="accent1">
                    <a:lumMod val="50000"/>
                  </a:schemeClr>
                </a:solidFill>
                <a:latin typeface="Avenir LT Std 65 Medium" panose="020B0603020203020204" pitchFamily="34" charset="0"/>
              </a:rPr>
              <a:t>Middle</a:t>
            </a:r>
            <a:r>
              <a:rPr lang="en-AU" sz="4400" b="1" dirty="0">
                <a:solidFill>
                  <a:schemeClr val="accent1">
                    <a:lumMod val="50000"/>
                  </a:schemeClr>
                </a:solidFill>
                <a:latin typeface="Avenir LT Std 65 Medium" panose="020B0603020203020204" pitchFamily="34" charset="0"/>
              </a:rPr>
              <a:t> School Team</a:t>
            </a:r>
          </a:p>
        </p:txBody>
      </p:sp>
      <p:sp>
        <p:nvSpPr>
          <p:cNvPr id="3" name="Content Placeholder 2">
            <a:extLst>
              <a:ext uri="{FF2B5EF4-FFF2-40B4-BE49-F238E27FC236}">
                <a16:creationId xmlns:a16="http://schemas.microsoft.com/office/drawing/2014/main" id="{954EEE03-2FC3-F328-7F9D-DD2D159464B6}"/>
              </a:ext>
            </a:extLst>
          </p:cNvPr>
          <p:cNvSpPr>
            <a:spLocks noGrp="1"/>
          </p:cNvSpPr>
          <p:nvPr>
            <p:ph idx="1"/>
          </p:nvPr>
        </p:nvSpPr>
        <p:spPr>
          <a:xfrm>
            <a:off x="720090" y="1690688"/>
            <a:ext cx="11178539" cy="4147302"/>
          </a:xfrm>
        </p:spPr>
        <p:txBody>
          <a:bodyPr vert="horz" lIns="91440" tIns="45720" rIns="91440" bIns="45720" rtlCol="0" anchor="t">
            <a:normAutofit fontScale="92500" lnSpcReduction="20000"/>
          </a:bodyPr>
          <a:lstStyle/>
          <a:p>
            <a:pPr>
              <a:lnSpc>
                <a:spcPct val="150000"/>
              </a:lnSpc>
            </a:pPr>
            <a:r>
              <a:rPr lang="en-AU" sz="3000" dirty="0">
                <a:solidFill>
                  <a:srgbClr val="00205C"/>
                </a:solidFill>
                <a:latin typeface="Avenir LT Std 35 Light" panose="020B0402020203020204" pitchFamily="34" charset="0"/>
              </a:rPr>
              <a:t>Deputy Principals: Ms Melissa Donnelly (Yr 9), Ms Liz Mahon (Yr 10)</a:t>
            </a:r>
          </a:p>
          <a:p>
            <a:pPr>
              <a:lnSpc>
                <a:spcPct val="150000"/>
              </a:lnSpc>
            </a:pPr>
            <a:r>
              <a:rPr lang="en-AU" sz="3000" dirty="0">
                <a:solidFill>
                  <a:srgbClr val="00205C"/>
                </a:solidFill>
                <a:latin typeface="Avenir LT Std 35 Light" panose="020B0402020203020204" pitchFamily="34" charset="0"/>
              </a:rPr>
              <a:t>Head of Department (Middle School): Ms Paula Hamilton</a:t>
            </a:r>
          </a:p>
          <a:p>
            <a:pPr>
              <a:lnSpc>
                <a:spcPct val="150000"/>
              </a:lnSpc>
            </a:pPr>
            <a:r>
              <a:rPr lang="en-AU" sz="3000" dirty="0">
                <a:solidFill>
                  <a:srgbClr val="00205C"/>
                </a:solidFill>
                <a:latin typeface="Avenir LT Std 35 Light" panose="020B0402020203020204" pitchFamily="34" charset="0"/>
              </a:rPr>
              <a:t>Guidance Officer: Mrs Sarah Nelson</a:t>
            </a:r>
          </a:p>
          <a:p>
            <a:pPr>
              <a:lnSpc>
                <a:spcPct val="150000"/>
              </a:lnSpc>
            </a:pPr>
            <a:r>
              <a:rPr lang="en-AU" sz="3000" dirty="0">
                <a:solidFill>
                  <a:srgbClr val="00205C"/>
                </a:solidFill>
                <a:latin typeface="Avenir LT Std 35 Light" panose="020B0402020203020204" pitchFamily="34" charset="0"/>
              </a:rPr>
              <a:t>Year 9 Dean of Students: Mr Jakob Dolan</a:t>
            </a:r>
          </a:p>
          <a:p>
            <a:pPr>
              <a:lnSpc>
                <a:spcPct val="150000"/>
              </a:lnSpc>
            </a:pPr>
            <a:r>
              <a:rPr lang="en-AU" sz="3000" dirty="0">
                <a:solidFill>
                  <a:srgbClr val="00205C"/>
                </a:solidFill>
                <a:latin typeface="Avenir LT Std 35 Light" panose="020B0402020203020204" pitchFamily="34" charset="0"/>
              </a:rPr>
              <a:t>Year 9 Enrichment Teacher: Ms Rachael Hori</a:t>
            </a:r>
          </a:p>
          <a:p>
            <a:pPr>
              <a:lnSpc>
                <a:spcPct val="150000"/>
              </a:lnSpc>
            </a:pPr>
            <a:r>
              <a:rPr lang="en-AU" sz="3000" dirty="0">
                <a:solidFill>
                  <a:srgbClr val="00205C"/>
                </a:solidFill>
                <a:latin typeface="Avenir LT Std 35 Light" panose="020B0402020203020204" pitchFamily="34" charset="0"/>
              </a:rPr>
              <a:t>Industry and Vocational Education Officer: Ms Yvette Fitzpatrick</a:t>
            </a:r>
          </a:p>
          <a:p>
            <a:pPr lvl="0" algn="l">
              <a:lnSpc>
                <a:spcPct val="150000"/>
              </a:lnSpc>
              <a:buFontTx/>
              <a:buChar char="-"/>
            </a:pPr>
            <a:endParaRPr lang="en-AU" sz="2800" dirty="0">
              <a:solidFill>
                <a:srgbClr val="00205C"/>
              </a:solidFill>
              <a:latin typeface="Avenir LT Std 35 Light" panose="020B0402020203020204" pitchFamily="34" charset="0"/>
            </a:endParaRPr>
          </a:p>
        </p:txBody>
      </p:sp>
      <p:sp>
        <p:nvSpPr>
          <p:cNvPr id="6" name="Rectangle 5">
            <a:extLst>
              <a:ext uri="{FF2B5EF4-FFF2-40B4-BE49-F238E27FC236}">
                <a16:creationId xmlns:a16="http://schemas.microsoft.com/office/drawing/2014/main" id="{39B701B3-AAF9-F935-B731-0F618B1B3E4D}"/>
              </a:ext>
            </a:extLst>
          </p:cNvPr>
          <p:cNvSpPr/>
          <p:nvPr/>
        </p:nvSpPr>
        <p:spPr>
          <a:xfrm>
            <a:off x="0" y="6382138"/>
            <a:ext cx="12192000" cy="475861"/>
          </a:xfrm>
          <a:prstGeom prst="rect">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a:extLst>
              <a:ext uri="{FF2B5EF4-FFF2-40B4-BE49-F238E27FC236}">
                <a16:creationId xmlns:a16="http://schemas.microsoft.com/office/drawing/2014/main" id="{599368DD-9B19-40F4-9B14-70E466FEF097}"/>
              </a:ext>
            </a:extLst>
          </p:cNvPr>
          <p:cNvPicPr>
            <a:picLocks noChangeAspect="1"/>
          </p:cNvPicPr>
          <p:nvPr/>
        </p:nvPicPr>
        <p:blipFill rotWithShape="1">
          <a:blip r:embed="rId3">
            <a:extLst>
              <a:ext uri="{28A0092B-C50C-407E-A947-70E740481C1C}">
                <a14:useLocalDpi xmlns:a14="http://schemas.microsoft.com/office/drawing/2010/main" val="0"/>
              </a:ext>
            </a:extLst>
          </a:blip>
          <a:srcRect l="4554" t="19260" r="4156" b="19029"/>
          <a:stretch/>
        </p:blipFill>
        <p:spPr>
          <a:xfrm>
            <a:off x="9118242" y="141644"/>
            <a:ext cx="2949471" cy="1121527"/>
          </a:xfrm>
          <a:prstGeom prst="rect">
            <a:avLst/>
          </a:prstGeom>
        </p:spPr>
      </p:pic>
    </p:spTree>
    <p:extLst>
      <p:ext uri="{BB962C8B-B14F-4D97-AF65-F5344CB8AC3E}">
        <p14:creationId xmlns:p14="http://schemas.microsoft.com/office/powerpoint/2010/main" val="2384312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8114B5A-14B8-4AA7-A730-5F44ED420500}"/>
              </a:ext>
            </a:extLst>
          </p:cNvPr>
          <p:cNvSpPr>
            <a:spLocks noGrp="1"/>
          </p:cNvSpPr>
          <p:nvPr>
            <p:ph type="title"/>
          </p:nvPr>
        </p:nvSpPr>
        <p:spPr>
          <a:xfrm>
            <a:off x="640080" y="329184"/>
            <a:ext cx="6894576" cy="1783080"/>
          </a:xfrm>
        </p:spPr>
        <p:txBody>
          <a:bodyPr vert="horz" lIns="91440" tIns="45720" rIns="91440" bIns="45720" rtlCol="0" anchor="b">
            <a:normAutofit/>
          </a:bodyPr>
          <a:lstStyle/>
          <a:p>
            <a:r>
              <a:rPr lang="en-US" sz="5400" b="1" dirty="0">
                <a:solidFill>
                  <a:srgbClr val="00205C"/>
                </a:solidFill>
              </a:rPr>
              <a:t>Work Experience </a:t>
            </a:r>
            <a:br>
              <a:rPr lang="en-US" sz="5400" b="1" dirty="0">
                <a:solidFill>
                  <a:srgbClr val="00205C"/>
                </a:solidFill>
              </a:rPr>
            </a:br>
            <a:r>
              <a:rPr lang="en-US" sz="5400" b="1" dirty="0">
                <a:solidFill>
                  <a:srgbClr val="00205C"/>
                </a:solidFill>
              </a:rPr>
              <a:t>– Real World Learning</a:t>
            </a:r>
          </a:p>
        </p:txBody>
      </p:sp>
      <p:sp>
        <p:nvSpPr>
          <p:cNvPr id="7" name="Subtitle 2">
            <a:extLst>
              <a:ext uri="{FF2B5EF4-FFF2-40B4-BE49-F238E27FC236}">
                <a16:creationId xmlns:a16="http://schemas.microsoft.com/office/drawing/2014/main" id="{1B908B0D-07E0-4246-BE4B-EBDCDE99B600}"/>
              </a:ext>
            </a:extLst>
          </p:cNvPr>
          <p:cNvSpPr txBox="1">
            <a:spLocks/>
          </p:cNvSpPr>
          <p:nvPr/>
        </p:nvSpPr>
        <p:spPr>
          <a:xfrm>
            <a:off x="640080" y="2706624"/>
            <a:ext cx="6894576" cy="36755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solidFill>
                  <a:srgbClr val="00205C"/>
                </a:solidFill>
              </a:rPr>
              <a:t>Available in Year 10</a:t>
            </a:r>
          </a:p>
          <a:p>
            <a:r>
              <a:rPr lang="en-US" sz="2200" dirty="0">
                <a:solidFill>
                  <a:srgbClr val="00205C"/>
                </a:solidFill>
              </a:rPr>
              <a:t>Attend one day per week for several weeks or a full term</a:t>
            </a:r>
          </a:p>
          <a:p>
            <a:r>
              <a:rPr lang="en-US" sz="2200" dirty="0">
                <a:solidFill>
                  <a:srgbClr val="00205C"/>
                </a:solidFill>
              </a:rPr>
              <a:t>Develop:</a:t>
            </a:r>
          </a:p>
          <a:p>
            <a:pPr lvl="1"/>
            <a:r>
              <a:rPr lang="en-US" sz="2200" dirty="0">
                <a:solidFill>
                  <a:srgbClr val="00205C"/>
                </a:solidFill>
              </a:rPr>
              <a:t>Confidence</a:t>
            </a:r>
          </a:p>
          <a:p>
            <a:pPr lvl="1"/>
            <a:r>
              <a:rPr lang="en-US" sz="2200" dirty="0">
                <a:solidFill>
                  <a:srgbClr val="00205C"/>
                </a:solidFill>
              </a:rPr>
              <a:t>Communication &amp; teamwork skills</a:t>
            </a:r>
          </a:p>
          <a:p>
            <a:pPr lvl="1"/>
            <a:r>
              <a:rPr lang="en-US" sz="2200" dirty="0">
                <a:solidFill>
                  <a:srgbClr val="00205C"/>
                </a:solidFill>
              </a:rPr>
              <a:t>Understanding of workplace expectations</a:t>
            </a:r>
          </a:p>
          <a:p>
            <a:r>
              <a:rPr lang="en-US" sz="2200" dirty="0">
                <a:solidFill>
                  <a:srgbClr val="00205C"/>
                </a:solidFill>
              </a:rPr>
              <a:t>Helps clarify career goals and subject choices</a:t>
            </a:r>
          </a:p>
          <a:p>
            <a:r>
              <a:rPr lang="en-US" sz="2200" dirty="0">
                <a:solidFill>
                  <a:srgbClr val="00205C"/>
                </a:solidFill>
              </a:rPr>
              <a:t>School-supported, student-driven</a:t>
            </a:r>
          </a:p>
        </p:txBody>
      </p:sp>
      <p:pic>
        <p:nvPicPr>
          <p:cNvPr id="3" name="Picture 2" descr="A group of people wearing hard hats and holding papers&#10;&#10;AI-generated content may be incorrect.">
            <a:extLst>
              <a:ext uri="{FF2B5EF4-FFF2-40B4-BE49-F238E27FC236}">
                <a16:creationId xmlns:a16="http://schemas.microsoft.com/office/drawing/2014/main" id="{96546536-CF0C-028D-67D9-4217C703AE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3840" y="719476"/>
            <a:ext cx="4014216" cy="2649382"/>
          </a:xfrm>
          <a:prstGeom prst="rect">
            <a:avLst/>
          </a:prstGeom>
        </p:spPr>
      </p:pic>
      <p:pic>
        <p:nvPicPr>
          <p:cNvPr id="14" name="Picture 13" descr="A blue and yellow logo on a black background&#10;&#10;AI-generated content may be incorrect.">
            <a:extLst>
              <a:ext uri="{FF2B5EF4-FFF2-40B4-BE49-F238E27FC236}">
                <a16:creationId xmlns:a16="http://schemas.microsoft.com/office/drawing/2014/main" id="{9177E020-B310-45F2-A56D-9CB6A55948DD}"/>
              </a:ext>
            </a:extLst>
          </p:cNvPr>
          <p:cNvPicPr>
            <a:picLocks noChangeAspect="1"/>
          </p:cNvPicPr>
          <p:nvPr/>
        </p:nvPicPr>
        <p:blipFill rotWithShape="1">
          <a:blip r:embed="rId3">
            <a:extLst>
              <a:ext uri="{28A0092B-C50C-407E-A947-70E740481C1C}">
                <a14:useLocalDpi xmlns:a14="http://schemas.microsoft.com/office/drawing/2010/main" val="0"/>
              </a:ext>
            </a:extLst>
          </a:blip>
          <a:srcRect l="4554" t="19260" r="4156" b="19029"/>
          <a:stretch/>
        </p:blipFill>
        <p:spPr>
          <a:xfrm>
            <a:off x="7863840" y="4407616"/>
            <a:ext cx="3995928" cy="1519425"/>
          </a:xfrm>
          <a:prstGeom prst="rect">
            <a:avLst/>
          </a:prstGeom>
        </p:spPr>
      </p:pic>
      <p:sp>
        <p:nvSpPr>
          <p:cNvPr id="6" name="Rectangle 5">
            <a:extLst>
              <a:ext uri="{FF2B5EF4-FFF2-40B4-BE49-F238E27FC236}">
                <a16:creationId xmlns:a16="http://schemas.microsoft.com/office/drawing/2014/main" id="{39B701B3-AAF9-F935-B731-0F618B1B3E4D}"/>
              </a:ext>
            </a:extLst>
          </p:cNvPr>
          <p:cNvSpPr/>
          <p:nvPr/>
        </p:nvSpPr>
        <p:spPr>
          <a:xfrm>
            <a:off x="0" y="6382138"/>
            <a:ext cx="12192000" cy="475861"/>
          </a:xfrm>
          <a:prstGeom prst="rect">
            <a:avLst/>
          </a:prstGeom>
          <a:solidFill>
            <a:srgbClr val="2E4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647684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76F47-702E-C689-C2F0-A7ECE80BE82C}"/>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F1CF2DF5-D264-C81F-0AFD-4BDE444A22FC}"/>
              </a:ext>
            </a:extLst>
          </p:cNvPr>
          <p:cNvSpPr>
            <a:spLocks noGrp="1"/>
          </p:cNvSpPr>
          <p:nvPr>
            <p:ph type="title"/>
          </p:nvPr>
        </p:nvSpPr>
        <p:spPr>
          <a:xfrm>
            <a:off x="640080" y="329184"/>
            <a:ext cx="6894576" cy="1783080"/>
          </a:xfrm>
        </p:spPr>
        <p:txBody>
          <a:bodyPr vert="horz" lIns="91440" tIns="45720" rIns="91440" bIns="45720" rtlCol="0" anchor="b">
            <a:normAutofit/>
          </a:bodyPr>
          <a:lstStyle/>
          <a:p>
            <a:r>
              <a:rPr lang="en-US" sz="5400" b="1" dirty="0">
                <a:solidFill>
                  <a:srgbClr val="00205C"/>
                </a:solidFill>
              </a:rPr>
              <a:t>Work Experience </a:t>
            </a:r>
            <a:br>
              <a:rPr lang="en-US" sz="5400" b="1" dirty="0">
                <a:solidFill>
                  <a:srgbClr val="00205C"/>
                </a:solidFill>
              </a:rPr>
            </a:br>
            <a:r>
              <a:rPr lang="en-US" sz="5400" b="1" dirty="0">
                <a:solidFill>
                  <a:srgbClr val="00205C"/>
                </a:solidFill>
              </a:rPr>
              <a:t>– Real World Learning</a:t>
            </a:r>
          </a:p>
        </p:txBody>
      </p:sp>
      <p:sp>
        <p:nvSpPr>
          <p:cNvPr id="7" name="Subtitle 2">
            <a:extLst>
              <a:ext uri="{FF2B5EF4-FFF2-40B4-BE49-F238E27FC236}">
                <a16:creationId xmlns:a16="http://schemas.microsoft.com/office/drawing/2014/main" id="{C64196EB-B911-F9ED-BE47-6F3DCDBFF567}"/>
              </a:ext>
            </a:extLst>
          </p:cNvPr>
          <p:cNvSpPr txBox="1">
            <a:spLocks/>
          </p:cNvSpPr>
          <p:nvPr/>
        </p:nvSpPr>
        <p:spPr>
          <a:xfrm>
            <a:off x="640080" y="2706624"/>
            <a:ext cx="6583680" cy="36755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solidFill>
                  <a:srgbClr val="00205C"/>
                </a:solidFill>
              </a:rPr>
              <a:t>Year 9 - Compulsory block towards the end of Term 4</a:t>
            </a:r>
          </a:p>
          <a:p>
            <a:r>
              <a:rPr lang="en-US" sz="2200" dirty="0">
                <a:solidFill>
                  <a:srgbClr val="00205C"/>
                </a:solidFill>
              </a:rPr>
              <a:t>Further information to be released during Term 3</a:t>
            </a:r>
          </a:p>
          <a:p>
            <a:r>
              <a:rPr lang="en-US" sz="2200" dirty="0">
                <a:solidFill>
                  <a:srgbClr val="00205C"/>
                </a:solidFill>
              </a:rPr>
              <a:t>What can you do to get this started?</a:t>
            </a:r>
          </a:p>
          <a:p>
            <a:pPr marL="892175" lvl="1" indent="-434975">
              <a:buFont typeface="Wingdings" panose="05000000000000000000" pitchFamily="2" charset="2"/>
              <a:buChar char="Ø"/>
            </a:pPr>
            <a:r>
              <a:rPr lang="en-US" sz="2200" dirty="0">
                <a:solidFill>
                  <a:srgbClr val="00205C"/>
                </a:solidFill>
              </a:rPr>
              <a:t>Think about what you may want to do</a:t>
            </a:r>
          </a:p>
          <a:p>
            <a:pPr marL="892175" lvl="1" indent="-434975">
              <a:buFont typeface="Wingdings" panose="05000000000000000000" pitchFamily="2" charset="2"/>
              <a:buChar char="Ø"/>
            </a:pPr>
            <a:r>
              <a:rPr lang="en-US" sz="2200" dirty="0">
                <a:solidFill>
                  <a:srgbClr val="00205C"/>
                </a:solidFill>
              </a:rPr>
              <a:t>Approach businesses  to take you for this work experience</a:t>
            </a:r>
          </a:p>
          <a:p>
            <a:pPr marL="892175" lvl="1" indent="-434975">
              <a:buFont typeface="Wingdings" panose="05000000000000000000" pitchFamily="2" charset="2"/>
              <a:buChar char="Ø"/>
            </a:pPr>
            <a:r>
              <a:rPr lang="en-US" sz="2200" dirty="0">
                <a:solidFill>
                  <a:srgbClr val="00205C"/>
                </a:solidFill>
              </a:rPr>
              <a:t>Consider family, friend of family, community groups, sporting groups, </a:t>
            </a:r>
            <a:r>
              <a:rPr lang="en-US" sz="2200" dirty="0" err="1">
                <a:solidFill>
                  <a:srgbClr val="00205C"/>
                </a:solidFill>
              </a:rPr>
              <a:t>etc</a:t>
            </a:r>
            <a:endParaRPr lang="en-US" sz="2200" dirty="0">
              <a:solidFill>
                <a:srgbClr val="00205C"/>
              </a:solidFill>
            </a:endParaRPr>
          </a:p>
        </p:txBody>
      </p:sp>
      <p:pic>
        <p:nvPicPr>
          <p:cNvPr id="14" name="Picture 13" descr="A blue and yellow logo on a black background&#10;&#10;AI-generated content may be incorrect.">
            <a:extLst>
              <a:ext uri="{FF2B5EF4-FFF2-40B4-BE49-F238E27FC236}">
                <a16:creationId xmlns:a16="http://schemas.microsoft.com/office/drawing/2014/main" id="{E33CBC14-D4B1-002C-A11C-B51902E9F45D}"/>
              </a:ext>
            </a:extLst>
          </p:cNvPr>
          <p:cNvPicPr>
            <a:picLocks noChangeAspect="1"/>
          </p:cNvPicPr>
          <p:nvPr/>
        </p:nvPicPr>
        <p:blipFill rotWithShape="1">
          <a:blip r:embed="rId2">
            <a:extLst>
              <a:ext uri="{28A0092B-C50C-407E-A947-70E740481C1C}">
                <a14:useLocalDpi xmlns:a14="http://schemas.microsoft.com/office/drawing/2010/main" val="0"/>
              </a:ext>
            </a:extLst>
          </a:blip>
          <a:srcRect l="4554" t="19260" r="4156" b="19029"/>
          <a:stretch/>
        </p:blipFill>
        <p:spPr>
          <a:xfrm>
            <a:off x="7863840" y="4407616"/>
            <a:ext cx="3995928" cy="1519425"/>
          </a:xfrm>
          <a:prstGeom prst="rect">
            <a:avLst/>
          </a:prstGeom>
        </p:spPr>
      </p:pic>
      <p:sp>
        <p:nvSpPr>
          <p:cNvPr id="6" name="Rectangle 5">
            <a:extLst>
              <a:ext uri="{FF2B5EF4-FFF2-40B4-BE49-F238E27FC236}">
                <a16:creationId xmlns:a16="http://schemas.microsoft.com/office/drawing/2014/main" id="{D432E1C4-F9C3-A0A7-A3BD-4F4882CE9100}"/>
              </a:ext>
            </a:extLst>
          </p:cNvPr>
          <p:cNvSpPr/>
          <p:nvPr/>
        </p:nvSpPr>
        <p:spPr>
          <a:xfrm>
            <a:off x="0" y="6382138"/>
            <a:ext cx="12192000" cy="475861"/>
          </a:xfrm>
          <a:prstGeom prst="rect">
            <a:avLst/>
          </a:prstGeom>
          <a:solidFill>
            <a:srgbClr val="2E4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a:extLst>
              <a:ext uri="{FF2B5EF4-FFF2-40B4-BE49-F238E27FC236}">
                <a16:creationId xmlns:a16="http://schemas.microsoft.com/office/drawing/2014/main" id="{33E933EE-2B67-C7D0-4A6F-85251E4EFB72}"/>
              </a:ext>
            </a:extLst>
          </p:cNvPr>
          <p:cNvPicPr>
            <a:picLocks noChangeAspect="1"/>
          </p:cNvPicPr>
          <p:nvPr/>
        </p:nvPicPr>
        <p:blipFill>
          <a:blip r:embed="rId3"/>
          <a:srcRect t="3426"/>
          <a:stretch>
            <a:fillRect/>
          </a:stretch>
        </p:blipFill>
        <p:spPr>
          <a:xfrm>
            <a:off x="7223760" y="868537"/>
            <a:ext cx="4580938" cy="2560463"/>
          </a:xfrm>
          <a:prstGeom prst="rect">
            <a:avLst/>
          </a:prstGeom>
        </p:spPr>
      </p:pic>
    </p:spTree>
    <p:extLst>
      <p:ext uri="{BB962C8B-B14F-4D97-AF65-F5344CB8AC3E}">
        <p14:creationId xmlns:p14="http://schemas.microsoft.com/office/powerpoint/2010/main" val="1498655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A8E0471-AF45-46BB-A004-AFDB002C3C42}"/>
              </a:ext>
            </a:extLst>
          </p:cNvPr>
          <p:cNvSpPr>
            <a:spLocks noGrp="1"/>
          </p:cNvSpPr>
          <p:nvPr>
            <p:ph type="title"/>
          </p:nvPr>
        </p:nvSpPr>
        <p:spPr>
          <a:xfrm>
            <a:off x="640080" y="329184"/>
            <a:ext cx="6894576" cy="1783080"/>
          </a:xfrm>
        </p:spPr>
        <p:txBody>
          <a:bodyPr anchor="b">
            <a:normAutofit/>
          </a:bodyPr>
          <a:lstStyle/>
          <a:p>
            <a:r>
              <a:rPr lang="en-AU" sz="5400" b="1" dirty="0">
                <a:solidFill>
                  <a:srgbClr val="00205C"/>
                </a:solidFill>
                <a:latin typeface="Avenir LT Std 65 Medium"/>
              </a:rPr>
              <a:t>TAFE Taster Program – Year 10</a:t>
            </a:r>
            <a:endParaRPr lang="en-AU" sz="5400" b="1" dirty="0">
              <a:solidFill>
                <a:srgbClr val="00205C"/>
              </a:solidFill>
              <a:latin typeface="Avenir LT Std 65 Medium"/>
              <a:cs typeface="Calibri"/>
            </a:endParaRPr>
          </a:p>
        </p:txBody>
      </p:sp>
      <p:sp>
        <p:nvSpPr>
          <p:cNvPr id="13" name="Content Placeholder 2">
            <a:extLst>
              <a:ext uri="{FF2B5EF4-FFF2-40B4-BE49-F238E27FC236}">
                <a16:creationId xmlns:a16="http://schemas.microsoft.com/office/drawing/2014/main" id="{725388C5-DF91-4FE1-A84E-37AA9FCC5F78}"/>
              </a:ext>
            </a:extLst>
          </p:cNvPr>
          <p:cNvSpPr>
            <a:spLocks noGrp="1"/>
          </p:cNvSpPr>
          <p:nvPr>
            <p:ph idx="1"/>
          </p:nvPr>
        </p:nvSpPr>
        <p:spPr>
          <a:xfrm>
            <a:off x="640080" y="2706624"/>
            <a:ext cx="6894576" cy="3483864"/>
          </a:xfrm>
        </p:spPr>
        <p:txBody>
          <a:bodyPr vert="horz" lIns="91440" tIns="45720" rIns="91440" bIns="45720" rtlCol="0">
            <a:normAutofit/>
          </a:bodyPr>
          <a:lstStyle/>
          <a:p>
            <a:r>
              <a:rPr lang="en-AU" sz="2200" dirty="0">
                <a:solidFill>
                  <a:srgbClr val="00205C"/>
                </a:solidFill>
                <a:latin typeface="Avenir LT Std 35 Light"/>
              </a:rPr>
              <a:t>One day per week for one school term</a:t>
            </a:r>
          </a:p>
          <a:p>
            <a:r>
              <a:rPr lang="en-AU" sz="2200" dirty="0">
                <a:solidFill>
                  <a:srgbClr val="00205C"/>
                </a:solidFill>
                <a:latin typeface="Avenir LT Std 35 Light"/>
              </a:rPr>
              <a:t>Delivered during school hours at TAFE campuses</a:t>
            </a:r>
          </a:p>
          <a:p>
            <a:r>
              <a:rPr lang="en-AU" sz="2200" dirty="0">
                <a:solidFill>
                  <a:srgbClr val="00205C"/>
                </a:solidFill>
                <a:latin typeface="Avenir LT Std 35 Light"/>
              </a:rPr>
              <a:t>Explore industries such as:</a:t>
            </a:r>
          </a:p>
          <a:p>
            <a:pPr lvl="1">
              <a:buFont typeface="Wingdings" panose="05000000000000000000" pitchFamily="2" charset="2"/>
              <a:buChar char="Ø"/>
            </a:pPr>
            <a:r>
              <a:rPr lang="en-AU" sz="2200" dirty="0">
                <a:solidFill>
                  <a:srgbClr val="00205C"/>
                </a:solidFill>
                <a:latin typeface="Avenir LT Std 35 Light"/>
              </a:rPr>
              <a:t>Automotive, Construction, Hair &amp; Beauty, Health, Engineering, Electrotechnology and Hospitality</a:t>
            </a:r>
          </a:p>
          <a:p>
            <a:r>
              <a:rPr lang="en-AU" sz="2200" dirty="0">
                <a:solidFill>
                  <a:srgbClr val="00205C"/>
                </a:solidFill>
                <a:latin typeface="Avenir LT Std 35 Light"/>
              </a:rPr>
              <a:t>Free to participate</a:t>
            </a:r>
          </a:p>
          <a:p>
            <a:r>
              <a:rPr lang="en-AU" sz="2200" dirty="0">
                <a:solidFill>
                  <a:srgbClr val="00205C"/>
                </a:solidFill>
                <a:latin typeface="Avenir LT Std 35 Light"/>
              </a:rPr>
              <a:t>No commitment – just try and see what fits</a:t>
            </a:r>
          </a:p>
        </p:txBody>
      </p:sp>
      <p:pic>
        <p:nvPicPr>
          <p:cNvPr id="5" name="Picture 4">
            <a:extLst>
              <a:ext uri="{FF2B5EF4-FFF2-40B4-BE49-F238E27FC236}">
                <a16:creationId xmlns:a16="http://schemas.microsoft.com/office/drawing/2014/main" id="{103079FA-7B07-3FC7-EE14-89C294D5EA65}"/>
              </a:ext>
            </a:extLst>
          </p:cNvPr>
          <p:cNvPicPr>
            <a:picLocks noChangeAspect="1"/>
          </p:cNvPicPr>
          <p:nvPr/>
        </p:nvPicPr>
        <p:blipFill>
          <a:blip r:embed="rId2"/>
          <a:stretch>
            <a:fillRect/>
          </a:stretch>
        </p:blipFill>
        <p:spPr>
          <a:xfrm>
            <a:off x="7870966" y="329183"/>
            <a:ext cx="3999964" cy="3429969"/>
          </a:xfrm>
          <a:prstGeom prst="rect">
            <a:avLst/>
          </a:prstGeom>
        </p:spPr>
      </p:pic>
      <p:pic>
        <p:nvPicPr>
          <p:cNvPr id="14" name="Picture 13">
            <a:extLst>
              <a:ext uri="{FF2B5EF4-FFF2-40B4-BE49-F238E27FC236}">
                <a16:creationId xmlns:a16="http://schemas.microsoft.com/office/drawing/2014/main" id="{EA6D4026-A52B-4433-970F-5C6122161828}"/>
              </a:ext>
            </a:extLst>
          </p:cNvPr>
          <p:cNvPicPr>
            <a:picLocks noChangeAspect="1"/>
          </p:cNvPicPr>
          <p:nvPr/>
        </p:nvPicPr>
        <p:blipFill rotWithShape="1">
          <a:blip r:embed="rId3">
            <a:extLst>
              <a:ext uri="{28A0092B-C50C-407E-A947-70E740481C1C}">
                <a14:useLocalDpi xmlns:a14="http://schemas.microsoft.com/office/drawing/2010/main" val="0"/>
              </a:ext>
            </a:extLst>
          </a:blip>
          <a:srcRect l="4554" t="19260" r="4156" b="19029"/>
          <a:stretch/>
        </p:blipFill>
        <p:spPr>
          <a:xfrm>
            <a:off x="7863840" y="4407616"/>
            <a:ext cx="3995928" cy="1519425"/>
          </a:xfrm>
          <a:prstGeom prst="rect">
            <a:avLst/>
          </a:prstGeom>
        </p:spPr>
      </p:pic>
      <p:sp>
        <p:nvSpPr>
          <p:cNvPr id="6" name="Rectangle 5">
            <a:extLst>
              <a:ext uri="{FF2B5EF4-FFF2-40B4-BE49-F238E27FC236}">
                <a16:creationId xmlns:a16="http://schemas.microsoft.com/office/drawing/2014/main" id="{39B701B3-AAF9-F935-B731-0F618B1B3E4D}"/>
              </a:ext>
            </a:extLst>
          </p:cNvPr>
          <p:cNvSpPr/>
          <p:nvPr/>
        </p:nvSpPr>
        <p:spPr>
          <a:xfrm>
            <a:off x="0" y="6382138"/>
            <a:ext cx="12192000" cy="475861"/>
          </a:xfrm>
          <a:prstGeom prst="rect">
            <a:avLst/>
          </a:prstGeom>
          <a:solidFill>
            <a:srgbClr val="F7C9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9979526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D28BA0E88AF641B3445287F4246212" ma:contentTypeVersion="12" ma:contentTypeDescription="Create a new document." ma:contentTypeScope="" ma:versionID="0e76f7fde1dd6cb4816b51b6fe5fc51a">
  <xsd:schema xmlns:xsd="http://www.w3.org/2001/XMLSchema" xmlns:xs="http://www.w3.org/2001/XMLSchema" xmlns:p="http://schemas.microsoft.com/office/2006/metadata/properties" xmlns:ns1="http://schemas.microsoft.com/sharepoint/v3" xmlns:ns2="75ad248c-0610-4e5f-9490-fe5b88874dd8" targetNamespace="http://schemas.microsoft.com/office/2006/metadata/properties" ma:root="true" ma:fieldsID="af3cf43ed9daeea661d89b78e79e886a" ns1:_="" ns2:_="">
    <xsd:import namespace="http://schemas.microsoft.com/sharepoint/v3"/>
    <xsd:import namespace="75ad248c-0610-4e5f-9490-fe5b88874dd8"/>
    <xsd:element name="properties">
      <xsd:complexType>
        <xsd:sequence>
          <xsd:element name="documentManagement">
            <xsd:complexType>
              <xsd:all>
                <xsd:element ref="ns1:PublishingStartDate" minOccurs="0"/>
                <xsd:element ref="ns1:PublishingExpirationDate" minOccurs="0"/>
                <xsd:element ref="ns2:PPContentOwner" minOccurs="0"/>
                <xsd:element ref="ns2:PPContentAuthor" minOccurs="0"/>
                <xsd:element ref="ns2:PPSubmittedBy" minOccurs="0"/>
                <xsd:element ref="ns2:PPSubmittedDate" minOccurs="0"/>
                <xsd:element ref="ns2:PPModeratedBy" minOccurs="0"/>
                <xsd:element ref="ns2:PPModeratedDate" minOccurs="0"/>
                <xsd:element ref="ns2:PPReferenceNumber" minOccurs="0"/>
                <xsd:element ref="ns2:PPContentApprover" minOccurs="0"/>
                <xsd:element ref="ns2:PPReviewDate" minOccurs="0"/>
                <xsd:element ref="ns2:PPLastReviewedDate" minOccurs="0"/>
                <xsd:element ref="ns2:PPLastReviewedBy" minOccurs="0"/>
                <xsd:element ref="ns2:PPPublishedNotificationAddress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5ad248c-0610-4e5f-9490-fe5b88874dd8" elementFormDefault="qualified">
    <xsd:import namespace="http://schemas.microsoft.com/office/2006/documentManagement/types"/>
    <xsd:import namespace="http://schemas.microsoft.com/office/infopath/2007/PartnerControls"/>
    <xsd:element name="PPContentOwner" ma:index="10" nillable="true" ma:displayName="Content Owner" ma:description="The person ultimately responsible for the content of this item." ma:list="UserInfo" ma:internalName="PPContent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PContentAuthor" ma:index="11" nillable="true" ma:displayName="Content Author" ma:description="The person responsible for creating and maintaining this item’s content." ma:list="UserInfo" ma:internalName="PPContentAuth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PSubmittedBy" ma:index="12" nillable="true" ma:displayName="Submitted By" ma:description="The person who submitted this item for approval." ma:list="UserInfo" ma:internalName="PPSubmittedBy">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PSubmittedDate" ma:index="13" nillable="true" ma:displayName="Submitted Date" ma:description="The date and time when this item was submitted for approval." ma:format="DateOnly" ma:internalName="PPSubmittedDate">
      <xsd:simpleType>
        <xsd:restriction base="dms:DateTime"/>
      </xsd:simpleType>
    </xsd:element>
    <xsd:element name="PPModeratedBy" ma:index="14" nillable="true" ma:displayName="Moderated By" ma:description="The user that either approved or rejected the item." ma:list="UserInfo" ma:internalName="PPModeratedBy">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PModeratedDate" ma:index="15" nillable="true" ma:displayName="Moderated Date" ma:description="The date that the item was either approved or rejected." ma:format="DateOnly" ma:internalName="PPModeratedDate">
      <xsd:simpleType>
        <xsd:restriction base="dms:DateTime"/>
      </xsd:simpleType>
    </xsd:element>
    <xsd:element name="PPReferenceNumber" ma:index="16" nillable="true" ma:displayName="Reference Number" ma:description="The identifier from another system that represents or is related to this item (if applicable)." ma:internalName="PPReferenceNumber">
      <xsd:simpleType>
        <xsd:restriction base="dms:Text"/>
      </xsd:simpleType>
    </xsd:element>
    <xsd:element name="PPContentApprover" ma:index="17" nillable="true" ma:displayName="Content Approver" ma:description="The person who is responsible for approving the content of this item." ma:list="UserInfo" ma:internalName="PPContentApprov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PReviewDate" ma:index="18" nillable="true" ma:displayName="Review Date" ma:description="The date the item's content will be next due for review." ma:format="DateOnly" ma:internalName="PPReviewDate">
      <xsd:simpleType>
        <xsd:restriction base="dms:DateTime"/>
      </xsd:simpleType>
    </xsd:element>
    <xsd:element name="PPLastReviewedDate" ma:index="19" nillable="true" ma:displayName="Last Reviewed Date" ma:description="The date the item's content was last reviewed." ma:internalName="PPLastReviewedDate">
      <xsd:simpleType>
        <xsd:restriction base="dms:DateTime"/>
      </xsd:simpleType>
    </xsd:element>
    <xsd:element name="PPLastReviewedBy" ma:index="20" nillable="true" ma:displayName="Last Reviewed By" ma:description="The person who last reviewed the item's content." ma:list="UserInfo" ma:internalName="PPLastReviewedBy">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PPublishedNotificationAddresses" ma:index="21" nillable="true" ma:displayName="Published Notification Address(es)" ma:description="The email address(es) of people to notify when this item is published. Note: Email addresses are separated by a ';'." ma:internalName="PPPublishedNotificationAddresses">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eviewDate xmlns="75ad248c-0610-4e5f-9490-fe5b88874dd8" xsi:nil="true"/>
    <PPContentOwner xmlns="75ad248c-0610-4e5f-9490-fe5b88874dd8">
      <UserInfo>
        <DisplayName>LEWIS, Melissa</DisplayName>
        <AccountId>116</AccountId>
        <AccountType/>
      </UserInfo>
    </PPContentOwner>
    <PPModeratedBy xmlns="75ad248c-0610-4e5f-9490-fe5b88874dd8">
      <UserInfo>
        <DisplayName>LEWIS, Melissa</DisplayName>
        <AccountId>116</AccountId>
        <AccountType/>
      </UserInfo>
    </PPModeratedBy>
    <PPPublishedNotificationAddresses xmlns="75ad248c-0610-4e5f-9490-fe5b88874dd8" xsi:nil="true"/>
    <PPContentAuthor xmlns="75ad248c-0610-4e5f-9490-fe5b88874dd8">
      <UserInfo>
        <DisplayName>LEWIS, Melissa</DisplayName>
        <AccountId>116</AccountId>
        <AccountType/>
      </UserInfo>
    </PPContentAuthor>
    <PPModeratedDate xmlns="75ad248c-0610-4e5f-9490-fe5b88874dd8">2026-06-01T04:07:36+00:00</PPModeratedDate>
    <PPReferenceNumber xmlns="75ad248c-0610-4e5f-9490-fe5b88874dd8" xsi:nil="true"/>
    <PPSubmittedBy xmlns="75ad248c-0610-4e5f-9490-fe5b88874dd8">
      <UserInfo>
        <DisplayName>LEWIS, Melissa</DisplayName>
        <AccountId>116</AccountId>
        <AccountType/>
      </UserInfo>
    </PPSubmittedBy>
    <PublishingExpirationDate xmlns="http://schemas.microsoft.com/sharepoint/v3" xsi:nil="true"/>
    <PPLastReviewedBy xmlns="75ad248c-0610-4e5f-9490-fe5b88874dd8">
      <UserInfo>
        <DisplayName>LEWIS, Melissa</DisplayName>
        <AccountId>116</AccountId>
        <AccountType/>
      </UserInfo>
    </PPLastReviewedBy>
    <PublishingStartDate xmlns="http://schemas.microsoft.com/sharepoint/v3" xsi:nil="true"/>
    <PPSubmittedDate xmlns="75ad248c-0610-4e5f-9490-fe5b88874dd8">2026-06-01T04:07:18+00:00</PPSubmittedDate>
    <PPContentApprover xmlns="75ad248c-0610-4e5f-9490-fe5b88874dd8">
      <UserInfo>
        <DisplayName>LEWIS, Melissa</DisplayName>
        <AccountId>116</AccountId>
        <AccountType/>
      </UserInfo>
    </PPContentApprover>
    <PPLastReviewedDate xmlns="75ad248c-0610-4e5f-9490-fe5b88874dd8">2026-06-01T04:07:37+00:00</PPLastReviewedDate>
  </documentManagement>
</p:properties>
</file>

<file path=customXml/itemProps1.xml><?xml version="1.0" encoding="utf-8"?>
<ds:datastoreItem xmlns:ds="http://schemas.openxmlformats.org/officeDocument/2006/customXml" ds:itemID="{6A338AA4-D159-42B9-973D-0D589D5E4C4C}"/>
</file>

<file path=customXml/itemProps2.xml><?xml version="1.0" encoding="utf-8"?>
<ds:datastoreItem xmlns:ds="http://schemas.openxmlformats.org/officeDocument/2006/customXml" ds:itemID="{510EA88E-0D12-4F88-9A96-FED22A4773B2}">
  <ds:schemaRefs>
    <ds:schemaRef ds:uri="http://schemas.microsoft.com/sharepoint/v3/contenttype/forms"/>
  </ds:schemaRefs>
</ds:datastoreItem>
</file>

<file path=customXml/itemProps3.xml><?xml version="1.0" encoding="utf-8"?>
<ds:datastoreItem xmlns:ds="http://schemas.openxmlformats.org/officeDocument/2006/customXml" ds:itemID="{09CB886E-BE1B-4352-9248-8A38F55A1D0C}">
  <ds:schemaRefs>
    <ds:schemaRef ds:uri="5a13a931-28a4-407d-b8b8-2440c8da23d5"/>
    <ds:schemaRef ds:uri="da6eddd8-9aa9-4bfd-9ca3-8ce97c59856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b6d52614-6a0a-437e-89c5-d72945f8a163"/>
  </ds:schemaRefs>
</ds:datastoreItem>
</file>

<file path=docProps/app.xml><?xml version="1.0" encoding="utf-8"?>
<Properties xmlns="http://schemas.openxmlformats.org/officeDocument/2006/extended-properties" xmlns:vt="http://schemas.openxmlformats.org/officeDocument/2006/docPropsVTypes">
  <TotalTime>150</TotalTime>
  <Words>958</Words>
  <Application>Microsoft Office PowerPoint</Application>
  <PresentationFormat>Widescreen</PresentationFormat>
  <Paragraphs>95</Paragraphs>
  <Slides>19</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Avenir LT Std 35 Light</vt:lpstr>
      <vt:lpstr>Avenir LT Std 65 Medium</vt:lpstr>
      <vt:lpstr>Arial</vt:lpstr>
      <vt:lpstr>Calibri</vt:lpstr>
      <vt:lpstr>Calibri Light</vt:lpstr>
      <vt:lpstr>Segoe UI</vt:lpstr>
      <vt:lpstr>Wingdings</vt:lpstr>
      <vt:lpstr>Office Theme</vt:lpstr>
      <vt:lpstr>PowerPoint Presentation</vt:lpstr>
      <vt:lpstr>Acknowledgement of Country</vt:lpstr>
      <vt:lpstr>Welcome</vt:lpstr>
      <vt:lpstr>Introduction</vt:lpstr>
      <vt:lpstr>The Goal of Year 10……….</vt:lpstr>
      <vt:lpstr>Middle School Team</vt:lpstr>
      <vt:lpstr>Work Experience  – Real World Learning</vt:lpstr>
      <vt:lpstr>Work Experience  – Real World Learning</vt:lpstr>
      <vt:lpstr>TAFE Taster Program – Year 10</vt:lpstr>
      <vt:lpstr>PowerPoint Presentation</vt:lpstr>
      <vt:lpstr>Earn, Learn &amp; Get Qualified</vt:lpstr>
      <vt:lpstr>Next Steps &amp; Support Available</vt:lpstr>
      <vt:lpstr>Student Expectations</vt:lpstr>
      <vt:lpstr>Year 10 Subjects</vt:lpstr>
      <vt:lpstr>Year 10 Subjects Literacy and Numeracy Requirements</vt:lpstr>
      <vt:lpstr>Final Words</vt:lpstr>
      <vt:lpstr>Myth: There is a Year 10 Certificate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7 2022 Enrolment Information Evening</dc:title>
  <dc:creator>STEWART, Danielle (dstew36)</dc:creator>
  <cp:lastModifiedBy>MAHON, Liz (emaho6)</cp:lastModifiedBy>
  <cp:revision>43</cp:revision>
  <dcterms:created xsi:type="dcterms:W3CDTF">2022-03-04T00:34:21Z</dcterms:created>
  <dcterms:modified xsi:type="dcterms:W3CDTF">2026-05-13T03:00:36Z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0x01010059D28BA0E88AF641B3445287F4246212</vt:lpwstr>
  </property>
  <property fmtid="{D5CDD505-2E9C-101B-9397-08002B2CF9AE}" pid="3" name="MediaServiceImageTags">
    <vt:lpwstr/>
  </property>
</Properties>
</file>